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40"/>
  </p:notesMasterIdLst>
  <p:sldIdLst>
    <p:sldId id="313" r:id="rId2"/>
    <p:sldId id="256" r:id="rId3"/>
    <p:sldId id="257" r:id="rId4"/>
    <p:sldId id="267" r:id="rId5"/>
    <p:sldId id="270" r:id="rId6"/>
    <p:sldId id="272" r:id="rId7"/>
    <p:sldId id="269" r:id="rId8"/>
    <p:sldId id="273" r:id="rId9"/>
    <p:sldId id="275" r:id="rId10"/>
    <p:sldId id="276" r:id="rId11"/>
    <p:sldId id="278" r:id="rId12"/>
    <p:sldId id="280" r:id="rId13"/>
    <p:sldId id="282" r:id="rId14"/>
    <p:sldId id="284" r:id="rId15"/>
    <p:sldId id="285" r:id="rId16"/>
    <p:sldId id="286" r:id="rId17"/>
    <p:sldId id="287" r:id="rId18"/>
    <p:sldId id="288" r:id="rId19"/>
    <p:sldId id="289" r:id="rId20"/>
    <p:sldId id="293" r:id="rId21"/>
    <p:sldId id="294" r:id="rId22"/>
    <p:sldId id="296" r:id="rId23"/>
    <p:sldId id="298" r:id="rId24"/>
    <p:sldId id="299" r:id="rId25"/>
    <p:sldId id="300" r:id="rId26"/>
    <p:sldId id="259" r:id="rId27"/>
    <p:sldId id="260" r:id="rId28"/>
    <p:sldId id="262" r:id="rId29"/>
    <p:sldId id="264" r:id="rId30"/>
    <p:sldId id="304" r:id="rId31"/>
    <p:sldId id="306" r:id="rId32"/>
    <p:sldId id="307" r:id="rId33"/>
    <p:sldId id="308" r:id="rId34"/>
    <p:sldId id="309" r:id="rId35"/>
    <p:sldId id="310" r:id="rId36"/>
    <p:sldId id="311" r:id="rId37"/>
    <p:sldId id="279" r:id="rId38"/>
    <p:sldId id="314" r:id="rId39"/>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MS Gothic" charset="-128"/>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MS Gothic" charset="-128"/>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MS Gothic" charset="-128"/>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MS Gothic" charset="-128"/>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MS Gothic" charset="-128"/>
        <a:cs typeface="+mn-cs"/>
      </a:defRPr>
    </a:lvl5pPr>
    <a:lvl6pPr marL="2286000" algn="l" defTabSz="914400" rtl="0" eaLnBrk="1" latinLnBrk="0" hangingPunct="1">
      <a:defRPr kern="1200">
        <a:solidFill>
          <a:schemeClr val="bg1"/>
        </a:solidFill>
        <a:latin typeface="Arial" charset="0"/>
        <a:ea typeface="MS Gothic" charset="-128"/>
        <a:cs typeface="+mn-cs"/>
      </a:defRPr>
    </a:lvl6pPr>
    <a:lvl7pPr marL="2743200" algn="l" defTabSz="914400" rtl="0" eaLnBrk="1" latinLnBrk="0" hangingPunct="1">
      <a:defRPr kern="1200">
        <a:solidFill>
          <a:schemeClr val="bg1"/>
        </a:solidFill>
        <a:latin typeface="Arial" charset="0"/>
        <a:ea typeface="MS Gothic" charset="-128"/>
        <a:cs typeface="+mn-cs"/>
      </a:defRPr>
    </a:lvl7pPr>
    <a:lvl8pPr marL="3200400" algn="l" defTabSz="914400" rtl="0" eaLnBrk="1" latinLnBrk="0" hangingPunct="1">
      <a:defRPr kern="1200">
        <a:solidFill>
          <a:schemeClr val="bg1"/>
        </a:solidFill>
        <a:latin typeface="Arial" charset="0"/>
        <a:ea typeface="MS Gothic" charset="-128"/>
        <a:cs typeface="+mn-cs"/>
      </a:defRPr>
    </a:lvl8pPr>
    <a:lvl9pPr marL="3657600" algn="l" defTabSz="914400" rtl="0" eaLnBrk="1" latinLnBrk="0" hangingPunct="1">
      <a:defRPr kern="1200">
        <a:solidFill>
          <a:schemeClr val="bg1"/>
        </a:solidFill>
        <a:latin typeface="Arial"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1" autoAdjust="0"/>
    <p:restoredTop sz="94660"/>
  </p:normalViewPr>
  <p:slideViewPr>
    <p:cSldViewPr>
      <p:cViewPr varScale="1">
        <p:scale>
          <a:sx n="67" d="100"/>
          <a:sy n="67" d="100"/>
        </p:scale>
        <p:origin x="-1020"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772400" cy="10058400"/>
          </a:xfrm>
          <a:prstGeom prst="roundRect">
            <a:avLst>
              <a:gd name="adj" fmla="val 19"/>
            </a:avLst>
          </a:prstGeom>
          <a:solidFill>
            <a:srgbClr val="FFFFFF"/>
          </a:solidFill>
          <a:ln w="9360">
            <a:noFill/>
            <a:miter lim="800000"/>
            <a:headEnd/>
            <a:tailEnd/>
          </a:ln>
          <a:effectLst/>
        </p:spPr>
        <p:txBody>
          <a:bodyPr wrap="none" anchor="ctr"/>
          <a:lstStyle/>
          <a:p>
            <a:pPr>
              <a:defRPr/>
            </a:pPr>
            <a:endParaRPr lang="en-US" dirty="0">
              <a:cs typeface="MS Gothic" charset="-128"/>
            </a:endParaRPr>
          </a:p>
        </p:txBody>
      </p:sp>
      <p:sp>
        <p:nvSpPr>
          <p:cNvPr id="2050"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a:effectLst/>
        </p:spPr>
        <p:txBody>
          <a:bodyPr wrap="none" anchor="ctr"/>
          <a:lstStyle/>
          <a:p>
            <a:pPr>
              <a:defRPr/>
            </a:pPr>
            <a:endParaRPr lang="en-US" dirty="0">
              <a:cs typeface="MS Gothic" charset="-128"/>
            </a:endParaRPr>
          </a:p>
        </p:txBody>
      </p:sp>
      <p:sp>
        <p:nvSpPr>
          <p:cNvPr id="2051" name="AutoShape 3"/>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a:effectLst/>
        </p:spPr>
        <p:txBody>
          <a:bodyPr wrap="none" anchor="ctr"/>
          <a:lstStyle/>
          <a:p>
            <a:pPr>
              <a:defRPr/>
            </a:pPr>
            <a:endParaRPr lang="en-US" dirty="0">
              <a:cs typeface="MS Gothic" charset="-128"/>
            </a:endParaRPr>
          </a:p>
        </p:txBody>
      </p:sp>
      <p:sp>
        <p:nvSpPr>
          <p:cNvPr id="2052" name="AutoShape 4"/>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a:effectLst/>
        </p:spPr>
        <p:txBody>
          <a:bodyPr wrap="none" anchor="ctr"/>
          <a:lstStyle/>
          <a:p>
            <a:pPr>
              <a:defRPr/>
            </a:pPr>
            <a:endParaRPr lang="en-US" dirty="0">
              <a:cs typeface="MS Gothic" charset="-128"/>
            </a:endParaRPr>
          </a:p>
        </p:txBody>
      </p:sp>
      <p:sp>
        <p:nvSpPr>
          <p:cNvPr id="2053" name="AutoShape 5"/>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a:effectLst/>
        </p:spPr>
        <p:txBody>
          <a:bodyPr wrap="none" anchor="ctr"/>
          <a:lstStyle/>
          <a:p>
            <a:pPr>
              <a:defRPr/>
            </a:pPr>
            <a:endParaRPr lang="en-US" dirty="0">
              <a:cs typeface="MS Gothic" charset="-128"/>
            </a:endParaRPr>
          </a:p>
        </p:txBody>
      </p:sp>
      <p:sp>
        <p:nvSpPr>
          <p:cNvPr id="13319" name="Rectangle 6"/>
          <p:cNvSpPr>
            <a:spLocks noGrp="1" noRot="1" noChangeAspect="1" noChangeArrowheads="1"/>
          </p:cNvSpPr>
          <p:nvPr>
            <p:ph type="sldImg"/>
          </p:nvPr>
        </p:nvSpPr>
        <p:spPr bwMode="auto">
          <a:xfrm>
            <a:off x="1371600" y="763588"/>
            <a:ext cx="5019675" cy="3762375"/>
          </a:xfrm>
          <a:prstGeom prst="rect">
            <a:avLst/>
          </a:prstGeom>
          <a:noFill/>
          <a:ln w="9525">
            <a:noFill/>
            <a:round/>
            <a:headEnd/>
            <a:tailEnd/>
          </a:ln>
        </p:spPr>
      </p:sp>
      <p:sp>
        <p:nvSpPr>
          <p:cNvPr id="2055" name="Rectangle 7"/>
          <p:cNvSpPr>
            <a:spLocks noGrp="1" noChangeArrowheads="1"/>
          </p:cNvSpPr>
          <p:nvPr>
            <p:ph type="body"/>
          </p:nvPr>
        </p:nvSpPr>
        <p:spPr bwMode="auto">
          <a:xfrm>
            <a:off x="777875" y="4776788"/>
            <a:ext cx="6208713" cy="45164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
        <p:nvSpPr>
          <p:cNvPr id="2056" name="Rectangle 8"/>
          <p:cNvSpPr>
            <a:spLocks noGrp="1" noChangeArrowheads="1"/>
          </p:cNvSpPr>
          <p:nvPr>
            <p:ph type="hdr"/>
          </p:nvPr>
        </p:nvSpPr>
        <p:spPr bwMode="auto">
          <a:xfrm>
            <a:off x="0" y="0"/>
            <a:ext cx="3363913" cy="4937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charset="0"/>
                <a:ea typeface="Arial Unicode MS" charset="0"/>
                <a:cs typeface="Arial Unicode MS" charset="0"/>
              </a:defRPr>
            </a:lvl1pPr>
          </a:lstStyle>
          <a:p>
            <a:pPr>
              <a:defRPr/>
            </a:pPr>
            <a:endParaRPr lang="en-US" dirty="0"/>
          </a:p>
        </p:txBody>
      </p:sp>
      <p:sp>
        <p:nvSpPr>
          <p:cNvPr id="2057" name="Rectangle 9"/>
          <p:cNvSpPr>
            <a:spLocks noGrp="1" noChangeArrowheads="1"/>
          </p:cNvSpPr>
          <p:nvPr>
            <p:ph type="dt"/>
          </p:nvPr>
        </p:nvSpPr>
        <p:spPr bwMode="auto">
          <a:xfrm>
            <a:off x="4398963" y="0"/>
            <a:ext cx="3363912" cy="4937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charset="0"/>
                <a:ea typeface="Arial Unicode MS" charset="0"/>
                <a:cs typeface="Arial Unicode MS" charset="0"/>
              </a:defRPr>
            </a:lvl1pPr>
          </a:lstStyle>
          <a:p>
            <a:pPr>
              <a:defRPr/>
            </a:pPr>
            <a:endParaRPr lang="en-US" dirty="0"/>
          </a:p>
        </p:txBody>
      </p:sp>
      <p:sp>
        <p:nvSpPr>
          <p:cNvPr id="2058" name="Rectangle 10"/>
          <p:cNvSpPr>
            <a:spLocks noGrp="1" noChangeArrowheads="1"/>
          </p:cNvSpPr>
          <p:nvPr>
            <p:ph type="ftr"/>
          </p:nvPr>
        </p:nvSpPr>
        <p:spPr bwMode="auto">
          <a:xfrm>
            <a:off x="0" y="9555163"/>
            <a:ext cx="3363913" cy="4937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charset="0"/>
                <a:ea typeface="Arial Unicode MS" charset="0"/>
                <a:cs typeface="Arial Unicode MS" charset="0"/>
              </a:defRPr>
            </a:lvl1pPr>
          </a:lstStyle>
          <a:p>
            <a:pPr>
              <a:defRPr/>
            </a:pPr>
            <a:endParaRPr lang="en-US" dirty="0"/>
          </a:p>
        </p:txBody>
      </p:sp>
      <p:sp>
        <p:nvSpPr>
          <p:cNvPr id="2059" name="Rectangle 11"/>
          <p:cNvSpPr>
            <a:spLocks noGrp="1" noChangeArrowheads="1"/>
          </p:cNvSpPr>
          <p:nvPr>
            <p:ph type="sldNum"/>
          </p:nvPr>
        </p:nvSpPr>
        <p:spPr bwMode="auto">
          <a:xfrm>
            <a:off x="4398963" y="9555163"/>
            <a:ext cx="3363912" cy="4937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charset="0"/>
                <a:cs typeface="Arial Unicode MS" charset="0"/>
              </a:defRPr>
            </a:lvl1pPr>
          </a:lstStyle>
          <a:p>
            <a:fld id="{00558552-A674-4041-87F7-A09EE344A4A3}"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mn-cs"/>
      </a:defRPr>
    </a:lvl1pPr>
    <a:lvl2pPr marL="37931725" indent="-37474525"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1"/>
          <p:cNvSpPr>
            <a:spLocks noGrp="1" noChangeArrowheads="1"/>
          </p:cNvSpPr>
          <p:nvPr>
            <p:ph type="sldNum" sz="quarter"/>
          </p:nvPr>
        </p:nvSpPr>
        <p:spPr>
          <a:noFill/>
        </p:spPr>
        <p:txBody>
          <a:bodyPr/>
          <a:lstStyle/>
          <a:p>
            <a:fld id="{837BE938-1AD7-47E9-8793-2BED1C697A89}" type="slidenum">
              <a:rPr lang="en-US"/>
              <a:pPr/>
              <a:t>2</a:t>
            </a:fld>
            <a:endParaRPr lang="en-US" dirty="0"/>
          </a:p>
        </p:txBody>
      </p:sp>
      <p:sp>
        <p:nvSpPr>
          <p:cNvPr id="15363"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15364"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1"/>
          <p:cNvSpPr>
            <a:spLocks noGrp="1" noChangeArrowheads="1"/>
          </p:cNvSpPr>
          <p:nvPr>
            <p:ph type="sldNum" sz="quarter"/>
          </p:nvPr>
        </p:nvSpPr>
        <p:spPr>
          <a:noFill/>
        </p:spPr>
        <p:txBody>
          <a:bodyPr/>
          <a:lstStyle/>
          <a:p>
            <a:fld id="{FE628B70-F366-4C4B-B9E0-B7FB30A0B6BB}" type="slidenum">
              <a:rPr lang="en-US"/>
              <a:pPr/>
              <a:t>3</a:t>
            </a:fld>
            <a:endParaRPr lang="en-US" dirty="0"/>
          </a:p>
        </p:txBody>
      </p:sp>
      <p:sp>
        <p:nvSpPr>
          <p:cNvPr id="17411"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17412"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1"/>
          <p:cNvSpPr>
            <a:spLocks noGrp="1" noChangeArrowheads="1"/>
          </p:cNvSpPr>
          <p:nvPr>
            <p:ph type="sldNum" sz="quarter"/>
          </p:nvPr>
        </p:nvSpPr>
        <p:spPr>
          <a:noFill/>
        </p:spPr>
        <p:txBody>
          <a:bodyPr/>
          <a:lstStyle/>
          <a:p>
            <a:fld id="{893391E9-B51B-4B7A-A84B-7B44B1BDA777}" type="slidenum">
              <a:rPr lang="en-US"/>
              <a:pPr/>
              <a:t>26</a:t>
            </a:fld>
            <a:endParaRPr lang="en-US" dirty="0"/>
          </a:p>
        </p:txBody>
      </p:sp>
      <p:sp>
        <p:nvSpPr>
          <p:cNvPr id="53251" name="Text Box 1"/>
          <p:cNvSpPr txBox="1">
            <a:spLocks noChangeArrowheads="1"/>
          </p:cNvSpPr>
          <p:nvPr/>
        </p:nvSpPr>
        <p:spPr bwMode="auto">
          <a:xfrm>
            <a:off x="1371600" y="763588"/>
            <a:ext cx="5022850" cy="3765550"/>
          </a:xfrm>
          <a:prstGeom prst="rect">
            <a:avLst/>
          </a:prstGeom>
          <a:solidFill>
            <a:srgbClr val="FFFFFF"/>
          </a:solidFill>
          <a:ln w="9525">
            <a:solidFill>
              <a:srgbClr val="000000"/>
            </a:solidFill>
            <a:miter lim="800000"/>
            <a:headEnd/>
            <a:tailEnd/>
          </a:ln>
        </p:spPr>
        <p:txBody>
          <a:bodyPr wrap="none" anchor="ctr"/>
          <a:lstStyle/>
          <a:p>
            <a:endParaRPr lang="en-US" dirty="0"/>
          </a:p>
        </p:txBody>
      </p:sp>
      <p:sp>
        <p:nvSpPr>
          <p:cNvPr id="53252"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1"/>
          <p:cNvSpPr>
            <a:spLocks noGrp="1" noChangeArrowheads="1"/>
          </p:cNvSpPr>
          <p:nvPr>
            <p:ph type="sldNum" sz="quarter"/>
          </p:nvPr>
        </p:nvSpPr>
        <p:spPr>
          <a:noFill/>
        </p:spPr>
        <p:txBody>
          <a:bodyPr/>
          <a:lstStyle/>
          <a:p>
            <a:fld id="{9AD8CCC1-DA74-4D5E-B32E-16CEF7DF428C}" type="slidenum">
              <a:rPr lang="en-US"/>
              <a:pPr/>
              <a:t>27</a:t>
            </a:fld>
            <a:endParaRPr lang="en-US" dirty="0"/>
          </a:p>
        </p:txBody>
      </p:sp>
      <p:sp>
        <p:nvSpPr>
          <p:cNvPr id="55299" name="Text Box 1"/>
          <p:cNvSpPr txBox="1">
            <a:spLocks noChangeArrowheads="1"/>
          </p:cNvSpPr>
          <p:nvPr/>
        </p:nvSpPr>
        <p:spPr bwMode="auto">
          <a:xfrm>
            <a:off x="1371600" y="763588"/>
            <a:ext cx="5022850" cy="3765550"/>
          </a:xfrm>
          <a:prstGeom prst="rect">
            <a:avLst/>
          </a:prstGeom>
          <a:solidFill>
            <a:srgbClr val="FFFFFF"/>
          </a:solidFill>
          <a:ln w="9525">
            <a:solidFill>
              <a:srgbClr val="000000"/>
            </a:solidFill>
            <a:miter lim="800000"/>
            <a:headEnd/>
            <a:tailEnd/>
          </a:ln>
        </p:spPr>
        <p:txBody>
          <a:bodyPr wrap="none" anchor="ctr"/>
          <a:lstStyle/>
          <a:p>
            <a:endParaRPr lang="en-US" dirty="0"/>
          </a:p>
        </p:txBody>
      </p:sp>
      <p:sp>
        <p:nvSpPr>
          <p:cNvPr id="55300"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1"/>
          <p:cNvSpPr>
            <a:spLocks noGrp="1" noChangeArrowheads="1"/>
          </p:cNvSpPr>
          <p:nvPr>
            <p:ph type="sldNum" sz="quarter"/>
          </p:nvPr>
        </p:nvSpPr>
        <p:spPr>
          <a:noFill/>
        </p:spPr>
        <p:txBody>
          <a:bodyPr/>
          <a:lstStyle/>
          <a:p>
            <a:fld id="{C2C0A420-A54C-4106-9723-6F9BDF2311DA}" type="slidenum">
              <a:rPr lang="en-US"/>
              <a:pPr/>
              <a:t>28</a:t>
            </a:fld>
            <a:endParaRPr lang="en-US" dirty="0"/>
          </a:p>
        </p:txBody>
      </p:sp>
      <p:sp>
        <p:nvSpPr>
          <p:cNvPr id="59395"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59396"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1"/>
          <p:cNvSpPr>
            <a:spLocks noGrp="1" noChangeArrowheads="1"/>
          </p:cNvSpPr>
          <p:nvPr>
            <p:ph type="sldNum" sz="quarter"/>
          </p:nvPr>
        </p:nvSpPr>
        <p:spPr>
          <a:noFill/>
        </p:spPr>
        <p:txBody>
          <a:bodyPr/>
          <a:lstStyle/>
          <a:p>
            <a:fld id="{624A3D4A-8CDB-45A6-806E-F4BB30A2839A}" type="slidenum">
              <a:rPr lang="en-US"/>
              <a:pPr/>
              <a:t>29</a:t>
            </a:fld>
            <a:endParaRPr lang="en-US" dirty="0"/>
          </a:p>
        </p:txBody>
      </p:sp>
      <p:sp>
        <p:nvSpPr>
          <p:cNvPr id="63491" name="Text Box 1"/>
          <p:cNvSpPr txBox="1">
            <a:spLocks noChangeArrowheads="1"/>
          </p:cNvSpPr>
          <p:nvPr/>
        </p:nvSpPr>
        <p:spPr bwMode="auto">
          <a:xfrm>
            <a:off x="1371600" y="763588"/>
            <a:ext cx="5027613" cy="3770312"/>
          </a:xfrm>
          <a:prstGeom prst="rect">
            <a:avLst/>
          </a:prstGeom>
          <a:solidFill>
            <a:srgbClr val="FFFFFF"/>
          </a:solidFill>
          <a:ln w="9360">
            <a:solidFill>
              <a:srgbClr val="000000"/>
            </a:solidFill>
            <a:miter lim="800000"/>
            <a:headEnd/>
            <a:tailEnd/>
          </a:ln>
        </p:spPr>
        <p:txBody>
          <a:bodyPr wrap="none" anchor="ctr"/>
          <a:lstStyle/>
          <a:p>
            <a:endParaRPr lang="en-US" dirty="0"/>
          </a:p>
        </p:txBody>
      </p:sp>
      <p:sp>
        <p:nvSpPr>
          <p:cNvPr id="63492" name="Text Box 2"/>
          <p:cNvSpPr txBox="1">
            <a:spLocks noGrp="1" noChangeArrowheads="1"/>
          </p:cNvSpPr>
          <p:nvPr>
            <p:ph type="body"/>
          </p:nvPr>
        </p:nvSpPr>
        <p:spPr>
          <a:xfrm>
            <a:off x="777875" y="4776788"/>
            <a:ext cx="6210300" cy="4518025"/>
          </a:xfrm>
          <a:noFill/>
          <a:ln/>
        </p:spPr>
        <p:txBody>
          <a:bodyPr wrap="none" anchor="ct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88036" y="1511935"/>
            <a:ext cx="8655897" cy="2015913"/>
          </a:xfrm>
          <a:ln>
            <a:noFill/>
          </a:ln>
        </p:spPr>
        <p:txBody>
          <a:bodyPr vert="horz" tIns="0" rIns="20159"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88036" y="3558863"/>
            <a:ext cx="8659257" cy="1931917"/>
          </a:xfrm>
        </p:spPr>
        <p:txBody>
          <a:bodyPr lIns="0" rIns="20159"/>
          <a:lstStyle>
            <a:lvl1pPr marL="0" marR="50397" indent="0" algn="r">
              <a:buNone/>
              <a:defRPr>
                <a:solidFill>
                  <a:schemeClr val="tx1"/>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fld id="{5056FC40-34DC-4F6A-B576-AC66B1BA83F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0F3E868D-86F9-419E-9E47-2174F8BB9AC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1007958"/>
            <a:ext cx="2268141" cy="574500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007958"/>
            <a:ext cx="6636411" cy="574500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16E9E2F6-DBEE-490F-9712-89690574C24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A448D17C-ED5B-4ABA-AE3D-778FC759087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4676" y="1451458"/>
            <a:ext cx="8568531" cy="1501855"/>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84676" y="2981391"/>
            <a:ext cx="8568531" cy="1664178"/>
          </a:xfrm>
        </p:spPr>
        <p:txBody>
          <a:bodyPr lIns="50397" rIns="50397" anchor="t"/>
          <a:lstStyle>
            <a:lvl1pPr marL="0" indent="0">
              <a:buNone/>
              <a:defRPr sz="24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063FBC7F-9247-412D-8F45-8FB2F597ACE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259946"/>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04031"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2116538"/>
            <a:ext cx="4452276" cy="4888590"/>
          </a:xfrm>
        </p:spPr>
        <p:txBody>
          <a:bodyPr/>
          <a:lstStyle>
            <a:lvl1pPr>
              <a:defRPr sz="2900"/>
            </a:lvl1pPr>
            <a:lvl2pPr>
              <a:defRPr sz="26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DB107A06-4BFF-48B6-A176-7379E561D4C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072563" cy="1259946"/>
          </a:xfrm>
        </p:spPr>
        <p:txBody>
          <a:bodyPr tIns="50397"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2045068"/>
            <a:ext cx="4454027" cy="726813"/>
          </a:xfrm>
        </p:spPr>
        <p:txBody>
          <a:bodyPr lIns="50397" tIns="0" rIns="50397" bIns="0" anchor="ctr">
            <a:noAutofit/>
          </a:bodyP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8" y="2050038"/>
            <a:ext cx="4455776" cy="721843"/>
          </a:xfrm>
        </p:spPr>
        <p:txBody>
          <a:bodyPr lIns="50397" tIns="0" rIns="50397" bIns="0" anchor="ctr"/>
          <a:lstStyle>
            <a:lvl1pPr marL="0" indent="0">
              <a:buNone/>
              <a:defRPr sz="2600" b="1" cap="none" baseline="0">
                <a:solidFill>
                  <a:schemeClr val="tx2"/>
                </a:solidFill>
                <a:effectLst/>
              </a:defRPr>
            </a:lvl1pPr>
            <a:lvl2pPr>
              <a:buNone/>
              <a:defRPr sz="2200" b="1"/>
            </a:lvl2pPr>
            <a:lvl3pPr>
              <a:buNone/>
              <a:defRPr sz="2000" b="1"/>
            </a:lvl3pPr>
            <a:lvl4pPr>
              <a:buNone/>
              <a:defRPr sz="1800" b="1"/>
            </a:lvl4pPr>
            <a:lvl5pPr>
              <a:buNone/>
              <a:defRPr sz="18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2771881"/>
            <a:ext cx="4454027"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2771881"/>
            <a:ext cx="4455776" cy="4239194"/>
          </a:xfrm>
        </p:spPr>
        <p:txBody>
          <a:bodyPr tIns="0"/>
          <a:lstStyle>
            <a:lvl1pPr>
              <a:defRPr sz="24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fld id="{CE7B12C4-DA7A-402D-9479-3F4E47D9509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4031" y="776127"/>
            <a:ext cx="9156568" cy="1259946"/>
          </a:xfrm>
        </p:spPr>
        <p:txBody>
          <a:bodyPr vert="horz" tIns="5039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5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736257A2-371F-48D7-BE94-3670744C75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8E3BD77B-ED42-45C9-ADAB-21FBEF0BA78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047" y="566978"/>
            <a:ext cx="3024188" cy="1280945"/>
          </a:xfrm>
        </p:spPr>
        <p:txBody>
          <a:bodyPr lIns="0" anchor="b">
            <a:noAutofit/>
          </a:bodyPr>
          <a:lstStyle>
            <a:lvl1pPr algn="l" rtl="0">
              <a:spcBef>
                <a:spcPct val="0"/>
              </a:spcBef>
              <a:buNone/>
              <a:defRPr sz="2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56047" y="1847921"/>
            <a:ext cx="3024188" cy="5039783"/>
          </a:xfrm>
        </p:spPr>
        <p:txBody>
          <a:bodyPr lIns="20159" rIns="20159"/>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941245" y="1847921"/>
            <a:ext cx="5635349" cy="5039783"/>
          </a:xfrm>
        </p:spPr>
        <p:txBody>
          <a:bodyPr tIns="0"/>
          <a:lstStyle>
            <a:lvl1pPr>
              <a:defRPr sz="3100"/>
            </a:lvl1pPr>
            <a:lvl2pPr>
              <a:defRPr sz="2900"/>
            </a:lvl2pPr>
            <a:lvl3pPr>
              <a:defRPr sz="2600"/>
            </a:lvl3pPr>
            <a:lvl4pPr>
              <a:defRPr sz="22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fld id="{8999C3BA-DA17-44D4-8F69-80CE1651901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90023" y="1221450"/>
            <a:ext cx="5796359" cy="4535805"/>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dirty="0"/>
          </a:p>
        </p:txBody>
      </p:sp>
      <p:sp>
        <p:nvSpPr>
          <p:cNvPr id="12" name="Right Triangle 11"/>
          <p:cNvSpPr/>
          <p:nvPr/>
        </p:nvSpPr>
        <p:spPr>
          <a:xfrm rot="420000" flipV="1">
            <a:off x="8824002" y="5908153"/>
            <a:ext cx="171371" cy="171353"/>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dirty="0"/>
          </a:p>
        </p:txBody>
      </p:sp>
      <p:sp>
        <p:nvSpPr>
          <p:cNvPr id="2" name="Title 1"/>
          <p:cNvSpPr>
            <a:spLocks noGrp="1"/>
          </p:cNvSpPr>
          <p:nvPr>
            <p:ph type="title"/>
          </p:nvPr>
        </p:nvSpPr>
        <p:spPr>
          <a:xfrm>
            <a:off x="672042" y="1297420"/>
            <a:ext cx="2439511" cy="1744547"/>
          </a:xfrm>
        </p:spPr>
        <p:txBody>
          <a:bodyPr vert="horz" lIns="50397" tIns="50397" rIns="50397" bIns="50397" anchor="b"/>
          <a:lstStyle>
            <a:lvl1pPr algn="l">
              <a:buNone/>
              <a:defRPr sz="22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72042" y="3118211"/>
            <a:ext cx="2436151" cy="2402297"/>
          </a:xfrm>
        </p:spPr>
        <p:txBody>
          <a:bodyPr lIns="70556" rIns="50397" bIns="50397" anchor="t"/>
          <a:lstStyle>
            <a:lvl1pPr marL="0" indent="0" algn="l">
              <a:spcBef>
                <a:spcPts val="276"/>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904552" y="7006699"/>
            <a:ext cx="672042" cy="402483"/>
          </a:xfrm>
        </p:spPr>
        <p:txBody>
          <a:bodyPr/>
          <a:lstStyle/>
          <a:p>
            <a:fld id="{354EAD11-F01F-4478-8877-3E2862FFEF7C}" type="slidenum">
              <a:rPr lang="en-US" smtClean="0"/>
              <a:pPr/>
              <a:t>‹#›</a:t>
            </a:fld>
            <a:endParaRPr lang="en-US" dirty="0"/>
          </a:p>
        </p:txBody>
      </p:sp>
      <p:sp>
        <p:nvSpPr>
          <p:cNvPr id="3" name="Picture Placeholder 2"/>
          <p:cNvSpPr>
            <a:spLocks noGrp="1"/>
          </p:cNvSpPr>
          <p:nvPr>
            <p:ph type="pic" idx="1"/>
          </p:nvPr>
        </p:nvSpPr>
        <p:spPr>
          <a:xfrm rot="420000">
            <a:off x="3842845" y="1322245"/>
            <a:ext cx="5090716" cy="4334214"/>
          </a:xfrm>
          <a:prstGeom prst="rect">
            <a:avLst/>
          </a:prstGeom>
          <a:solidFill>
            <a:schemeClr val="bg2"/>
          </a:solidFill>
          <a:ln w="3000" cap="rnd">
            <a:solidFill>
              <a:srgbClr val="C0C0C0"/>
            </a:solidFill>
            <a:round/>
          </a:ln>
          <a:effectLst/>
        </p:spPr>
        <p:txBody>
          <a:bodyPr/>
          <a:lstStyle>
            <a:lvl1pPr marL="0" indent="0">
              <a:buNone/>
              <a:defRPr sz="3500"/>
            </a:lvl1pPr>
          </a:lstStyle>
          <a:p>
            <a:r>
              <a:rPr kumimoji="0" lang="en-US" dirty="0" smtClean="0"/>
              <a:t>Click icon to add picture</a:t>
            </a:r>
            <a:endParaRPr kumimoji="0" lang="en-US" dirty="0"/>
          </a:p>
        </p:txBody>
      </p:sp>
      <p:sp>
        <p:nvSpPr>
          <p:cNvPr id="10" name="Freeform 9"/>
          <p:cNvSpPr>
            <a:spLocks/>
          </p:cNvSpPr>
          <p:nvPr/>
        </p:nvSpPr>
        <p:spPr bwMode="auto">
          <a:xfrm flipV="1">
            <a:off x="-10501" y="6411724"/>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830299" y="6856206"/>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501" y="-7875"/>
            <a:ext cx="10101626" cy="11479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830299" y="-7875"/>
            <a:ext cx="5250326" cy="70347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00794" tIns="50397" rIns="100794" bIns="50397"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504031" y="776127"/>
            <a:ext cx="9072563" cy="1259946"/>
          </a:xfrm>
          <a:prstGeom prst="rect">
            <a:avLst/>
          </a:prstGeom>
        </p:spPr>
        <p:txBody>
          <a:bodyPr vert="horz" lIns="0" tIns="50397"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2133508"/>
            <a:ext cx="9072563" cy="4838192"/>
          </a:xfrm>
          <a:prstGeom prst="rect">
            <a:avLst/>
          </a:prstGeom>
        </p:spPr>
        <p:txBody>
          <a:bodyPr vert="horz" lIns="100794" tIns="50397" rIns="100794" bIns="50397">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504031" y="7006699"/>
            <a:ext cx="2352146"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940182" y="7006699"/>
            <a:ext cx="3696229" cy="402483"/>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8736542" y="7006699"/>
            <a:ext cx="840052" cy="402483"/>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18A0ECA3-1E40-46F2-A8E6-73FB93D9479D}" type="slidenum">
              <a:rPr lang="en-US" smtClean="0"/>
              <a:pPr/>
              <a:t>‹#›</a:t>
            </a:fld>
            <a:endParaRPr lang="en-US" dirty="0"/>
          </a:p>
        </p:txBody>
      </p:sp>
      <p:grpSp>
        <p:nvGrpSpPr>
          <p:cNvPr id="2" name="Group 1"/>
          <p:cNvGrpSpPr/>
          <p:nvPr/>
        </p:nvGrpSpPr>
        <p:grpSpPr>
          <a:xfrm>
            <a:off x="-20965" y="223117"/>
            <a:ext cx="10120917" cy="715649"/>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500" b="0" kern="1200">
          <a:ln>
            <a:noFill/>
          </a:ln>
          <a:solidFill>
            <a:schemeClr val="tx2"/>
          </a:solidFill>
          <a:effectLst/>
          <a:latin typeface="+mj-lt"/>
          <a:ea typeface="+mj-ea"/>
          <a:cs typeface="+mj-cs"/>
        </a:defRPr>
      </a:lvl1pPr>
    </p:titleStyle>
    <p:bodyStyle>
      <a:lvl1pPr marL="302383" indent="-302383" algn="l" rtl="0" eaLnBrk="1" latinLnBrk="0" hangingPunct="1">
        <a:spcBef>
          <a:spcPct val="20000"/>
        </a:spcBef>
        <a:buClr>
          <a:schemeClr val="accent3"/>
        </a:buClr>
        <a:buSzPct val="95000"/>
        <a:buFont typeface="Wingdings 2"/>
        <a:buChar char=""/>
        <a:defRPr kumimoji="0" sz="2900" kern="1200">
          <a:solidFill>
            <a:schemeClr val="tx1"/>
          </a:solidFill>
          <a:latin typeface="+mn-lt"/>
          <a:ea typeface="+mn-ea"/>
          <a:cs typeface="+mn-cs"/>
        </a:defRPr>
      </a:lvl1pPr>
      <a:lvl2pPr marL="705560" indent="-272145"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1007943" indent="-272145"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310326" indent="-231827" algn="l" rtl="0" eaLnBrk="1" latinLnBrk="0" hangingPunct="1">
        <a:spcBef>
          <a:spcPct val="20000"/>
        </a:spcBef>
        <a:buClr>
          <a:schemeClr val="accent3"/>
        </a:buClr>
        <a:buSzPct val="65000"/>
        <a:buFont typeface="Wingdings 2"/>
        <a:buChar char=""/>
        <a:defRPr kumimoji="0" sz="2200" kern="1200">
          <a:solidFill>
            <a:schemeClr val="tx1"/>
          </a:solidFill>
          <a:latin typeface="+mn-lt"/>
          <a:ea typeface="+mn-ea"/>
          <a:cs typeface="+mn-cs"/>
        </a:defRPr>
      </a:lvl4pPr>
      <a:lvl5pPr marL="1612709" indent="-231827" algn="l" rtl="0" eaLnBrk="1" latinLnBrk="0" hangingPunct="1">
        <a:spcBef>
          <a:spcPct val="20000"/>
        </a:spcBef>
        <a:buClr>
          <a:schemeClr val="accent4"/>
        </a:buClr>
        <a:buSzPct val="65000"/>
        <a:buFont typeface="Wingdings 2"/>
        <a:buChar char=""/>
        <a:defRPr kumimoji="0" sz="2200" kern="1200">
          <a:solidFill>
            <a:schemeClr val="tx1"/>
          </a:solidFill>
          <a:latin typeface="+mn-lt"/>
          <a:ea typeface="+mn-ea"/>
          <a:cs typeface="+mn-cs"/>
        </a:defRPr>
      </a:lvl5pPr>
      <a:lvl6pPr marL="1915092" indent="-231827" algn="l" rtl="0" eaLnBrk="1" latinLnBrk="0" hangingPunct="1">
        <a:spcBef>
          <a:spcPct val="20000"/>
        </a:spcBef>
        <a:buClr>
          <a:schemeClr val="accent5"/>
        </a:buClr>
        <a:buSzPct val="80000"/>
        <a:buFont typeface="Wingdings 2"/>
        <a:buChar char=""/>
        <a:defRPr kumimoji="0" sz="2000" kern="1200">
          <a:solidFill>
            <a:schemeClr val="tx1"/>
          </a:solidFill>
          <a:latin typeface="+mn-lt"/>
          <a:ea typeface="+mn-ea"/>
          <a:cs typeface="+mn-cs"/>
        </a:defRPr>
      </a:lvl6pPr>
      <a:lvl7pPr marL="2116681" indent="-201589" algn="l" rtl="0" eaLnBrk="1" latinLnBrk="0" hangingPunct="1">
        <a:spcBef>
          <a:spcPct val="20000"/>
        </a:spcBef>
        <a:buClr>
          <a:schemeClr val="accent6"/>
        </a:buClr>
        <a:buSzPct val="80000"/>
        <a:buFont typeface="Wingdings 2"/>
        <a:buChar char=""/>
        <a:defRPr kumimoji="0" sz="1800" kern="1200" baseline="0">
          <a:solidFill>
            <a:schemeClr val="tx1"/>
          </a:solidFill>
          <a:latin typeface="+mn-lt"/>
          <a:ea typeface="+mn-ea"/>
          <a:cs typeface="+mn-cs"/>
        </a:defRPr>
      </a:lvl7pPr>
      <a:lvl8pPr marL="2419063" indent="-201589" algn="l" rtl="0" eaLnBrk="1" latinLnBrk="0" hangingPunct="1">
        <a:spcBef>
          <a:spcPct val="20000"/>
        </a:spcBef>
        <a:buClr>
          <a:schemeClr val="tx2"/>
        </a:buClr>
        <a:buChar char="•"/>
        <a:defRPr kumimoji="0" sz="1800" kern="1200">
          <a:solidFill>
            <a:schemeClr val="tx1"/>
          </a:solidFill>
          <a:latin typeface="+mn-lt"/>
          <a:ea typeface="+mn-ea"/>
          <a:cs typeface="+mn-cs"/>
        </a:defRPr>
      </a:lvl8pPr>
      <a:lvl9pPr marL="2721446" indent="-201589"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jonathan.mueller.faculty.noctrl.edu/toolbox/index.htm"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video" Target="file:///C:\Users\EMHSXC17\Desktop\Final%20Education.wmv" TargetMode="External"/><Relationship Id="rId4" Type="http://schemas.openxmlformats.org/officeDocument/2006/relationships/hyperlink" Target="http://educate.intel.com/en/ProjectDesign/UnitPlanIndex/EnergyInnovation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Group 4</a:t>
            </a:r>
            <a:br>
              <a:rPr lang="en-US" dirty="0" smtClean="0"/>
            </a:br>
            <a:r>
              <a:rPr lang="en-US" smtClean="0"/>
              <a:t>Energy Innovation</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Dakota Adcox</a:t>
            </a:r>
          </a:p>
          <a:p>
            <a:r>
              <a:rPr lang="en-US" dirty="0" smtClean="0"/>
              <a:t>Zachary Beam</a:t>
            </a:r>
          </a:p>
          <a:p>
            <a:r>
              <a:rPr lang="en-US" dirty="0" smtClean="0"/>
              <a:t>Shannon Donnelly</a:t>
            </a:r>
          </a:p>
          <a:p>
            <a:r>
              <a:rPr lang="en-US" dirty="0" smtClean="0"/>
              <a:t>Megan Knepp</a:t>
            </a:r>
          </a:p>
          <a:p>
            <a:r>
              <a:rPr lang="en-US" dirty="0" smtClean="0"/>
              <a:t>Derrick Thomas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4294967295"/>
          </p:nvPr>
        </p:nvSpPr>
        <p:spPr>
          <a:xfrm>
            <a:off x="0" y="1849438"/>
            <a:ext cx="9059863" cy="4867275"/>
          </a:xfrm>
        </p:spPr>
        <p:txBody>
          <a:bodyPr>
            <a:normAutofit lnSpcReduction="10000"/>
          </a:bodyPr>
          <a:lstStyle/>
          <a:p>
            <a:pPr marL="273050" indent="-273050" defTabSz="914400" eaLnBrk="1"/>
            <a:r>
              <a:rPr lang="en-US" sz="2800" dirty="0" smtClean="0">
                <a:latin typeface="Times New Roman" pitchFamily="18" charset="0"/>
                <a:cs typeface="Times New Roman" pitchFamily="18" charset="0"/>
              </a:rPr>
              <a:t>It's important to present all the necessary lower-level facts before proceeding to teach at higher levels.</a:t>
            </a:r>
          </a:p>
          <a:p>
            <a:pPr marL="273050" indent="-273050" defTabSz="914400" eaLnBrk="1"/>
            <a:r>
              <a:rPr lang="en-US" sz="2800" dirty="0" smtClean="0">
                <a:latin typeface="Times New Roman" pitchFamily="18" charset="0"/>
                <a:cs typeface="Times New Roman" pitchFamily="18" charset="0"/>
              </a:rPr>
              <a:t>Combination of concrete, pictorial then symbolic activities will lead to more effective learning.</a:t>
            </a:r>
          </a:p>
          <a:p>
            <a:pPr marL="273050" indent="-273050" defTabSz="914400" eaLnBrk="1"/>
            <a:r>
              <a:rPr lang="en-US" sz="2800" dirty="0" smtClean="0">
                <a:latin typeface="Times New Roman" pitchFamily="18" charset="0"/>
                <a:cs typeface="Times New Roman" pitchFamily="18" charset="0"/>
              </a:rPr>
              <a:t>Focuses on the inner mental activities – opening the “black box” of the human mind is valuable and necessary for understanding how people learn. </a:t>
            </a:r>
          </a:p>
          <a:p>
            <a:pPr marL="273050" indent="-273050"/>
            <a:r>
              <a:rPr lang="en-US" sz="2800" dirty="0" smtClean="0">
                <a:latin typeface="Times New Roman" pitchFamily="18" charset="0"/>
                <a:cs typeface="Times New Roman" pitchFamily="18" charset="0"/>
              </a:rPr>
              <a:t>Skills of Cognitivism: Gain attention, Inform objective, Recall learning, Present new material, Provide guidance, Eliciting performance, Feedback, Assess lesson, and Enhancing retention and recall.</a:t>
            </a:r>
          </a:p>
          <a:p>
            <a:pPr marL="273050" indent="-273050" defTabSz="914400" eaLnBrk="1"/>
            <a:endParaRPr lang="en-US" sz="2800" dirty="0" smtClean="0">
              <a:latin typeface="Times New Roman" pitchFamily="18" charset="0"/>
              <a:cs typeface="Times New Roman" pitchFamily="18" charset="0"/>
            </a:endParaRPr>
          </a:p>
          <a:p>
            <a:pPr marL="273050" indent="-273050" defTabSz="914400" eaLnBrk="1"/>
            <a:endParaRPr lang="en-US" sz="2800" dirty="0" smtClean="0">
              <a:latin typeface="Times New Roman" pitchFamily="18" charset="0"/>
              <a:cs typeface="Times New Roman" pitchFamily="18" charset="0"/>
            </a:endParaRPr>
          </a:p>
          <a:p>
            <a:pPr marL="273050" indent="-273050" defTabSz="914400" eaLnBrk="1"/>
            <a:endParaRPr lang="en-US" sz="2800" dirty="0" smtClean="0">
              <a:latin typeface="Times New Roman" pitchFamily="18" charset="0"/>
              <a:cs typeface="Times New Roman" pitchFamily="18" charset="0"/>
            </a:endParaRPr>
          </a:p>
        </p:txBody>
      </p:sp>
      <p:sp>
        <p:nvSpPr>
          <p:cNvPr id="3" name="Title 2"/>
          <p:cNvSpPr>
            <a:spLocks noGrp="1"/>
          </p:cNvSpPr>
          <p:nvPr>
            <p:ph type="title" idx="4294967295"/>
          </p:nvPr>
        </p:nvSpPr>
        <p:spPr>
          <a:xfrm>
            <a:off x="0" y="166688"/>
            <a:ext cx="9074150" cy="1346200"/>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rPr>
              <a:t>Cognitivism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350"/>
            <a:ext cx="9074150" cy="1346200"/>
          </a:xfrm>
          <a:ln w="6350" cap="rnd"/>
        </p:spPr>
        <p:txBody>
          <a:bodyPr anchor="b">
            <a:normAutofit/>
          </a:bodyPr>
          <a:lstStyle/>
          <a:p>
            <a:pPr algn="l" defTabSz="914400" eaLnBrk="1" fontAlgn="auto" hangingPunct="1">
              <a:lnSpc>
                <a:spcPct val="100000"/>
              </a:lnSpc>
              <a:spcAft>
                <a:spcPts val="0"/>
              </a:spcAft>
              <a:buClrTx/>
              <a:buSzTx/>
              <a:buFontTx/>
              <a:buNone/>
              <a:defRPr/>
            </a:pPr>
            <a:r>
              <a:rPr lang="en-US" sz="3200" b="1" kern="1200" spc="-100" dirty="0" smtClean="0">
                <a:ln w="3200">
                  <a:solidFill>
                    <a:schemeClr val="bg2">
                      <a:shade val="75000"/>
                      <a:alpha val="25000"/>
                    </a:schemeClr>
                  </a:solidFill>
                  <a:prstDash val="solid"/>
                  <a:round/>
                </a:ln>
                <a:effectLst>
                  <a:innerShdw blurRad="50800" dist="25400" dir="13500000">
                    <a:prstClr val="black">
                      <a:alpha val="70000"/>
                    </a:prstClr>
                  </a:innerShdw>
                </a:effectLst>
              </a:rPr>
              <a:t>Cognitivism Cont.</a:t>
            </a:r>
            <a:endPar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endParaRPr>
          </a:p>
        </p:txBody>
      </p:sp>
      <p:sp>
        <p:nvSpPr>
          <p:cNvPr id="31747" name="Content Placeholder 2"/>
          <p:cNvSpPr>
            <a:spLocks noGrp="1"/>
          </p:cNvSpPr>
          <p:nvPr>
            <p:ph sz="half" idx="4294967295"/>
          </p:nvPr>
        </p:nvSpPr>
        <p:spPr>
          <a:xfrm>
            <a:off x="0" y="1570038"/>
            <a:ext cx="4468813" cy="4867275"/>
          </a:xfrm>
        </p:spPr>
        <p:txBody>
          <a:bodyPr>
            <a:normAutofit fontScale="92500" lnSpcReduction="10000"/>
          </a:bodyPr>
          <a:lstStyle/>
          <a:p>
            <a:pPr marL="273050" indent="-273050" defTabSz="914400" eaLnBrk="1">
              <a:lnSpc>
                <a:spcPct val="100000"/>
              </a:lnSpc>
              <a:spcBef>
                <a:spcPct val="20000"/>
              </a:spcBef>
              <a:spcAft>
                <a:spcPct val="0"/>
              </a:spcAft>
              <a:buNone/>
            </a:pPr>
            <a:r>
              <a:rPr lang="en-US" sz="3000" b="1" u="sng" dirty="0" smtClean="0">
                <a:latin typeface="Times New Roman" charset="0"/>
              </a:rPr>
              <a:t>Learning Process:</a:t>
            </a:r>
          </a:p>
          <a:p>
            <a:pPr marL="273050" indent="-273050" defTabSz="914400" eaLnBrk="1">
              <a:lnSpc>
                <a:spcPct val="100000"/>
              </a:lnSpc>
              <a:spcBef>
                <a:spcPct val="20000"/>
              </a:spcBef>
              <a:spcAft>
                <a:spcPct val="0"/>
              </a:spcAft>
            </a:pPr>
            <a:r>
              <a:rPr lang="en-US" sz="3000" dirty="0" smtClean="0">
                <a:latin typeface="Times New Roman" charset="0"/>
              </a:rPr>
              <a:t>Learning takes place when information is received into the mind and then processed to make sense of it. Learning new information is made possible by connecting it to existing information and then storing it so it can be retrieved later.</a:t>
            </a:r>
          </a:p>
          <a:p>
            <a:pPr marL="273050" indent="-273050" defTabSz="914400" eaLnBrk="1">
              <a:lnSpc>
                <a:spcPct val="100000"/>
              </a:lnSpc>
              <a:spcBef>
                <a:spcPct val="20000"/>
              </a:spcBef>
              <a:spcAft>
                <a:spcPct val="0"/>
              </a:spcAft>
            </a:pPr>
            <a:endParaRPr lang="en-US" sz="3000" dirty="0" smtClean="0">
              <a:latin typeface="Times New Roman" charset="0"/>
            </a:endParaRPr>
          </a:p>
        </p:txBody>
      </p:sp>
      <p:sp>
        <p:nvSpPr>
          <p:cNvPr id="31748" name="Content Placeholder 3"/>
          <p:cNvSpPr>
            <a:spLocks noGrp="1"/>
          </p:cNvSpPr>
          <p:nvPr>
            <p:ph sz="half" idx="4294967295"/>
          </p:nvPr>
        </p:nvSpPr>
        <p:spPr>
          <a:xfrm>
            <a:off x="5634038" y="1646238"/>
            <a:ext cx="4446587" cy="4841875"/>
          </a:xfrm>
        </p:spPr>
        <p:txBody>
          <a:bodyPr/>
          <a:lstStyle/>
          <a:p>
            <a:pPr marL="273050" indent="-273050" defTabSz="914400" eaLnBrk="1">
              <a:lnSpc>
                <a:spcPct val="100000"/>
              </a:lnSpc>
              <a:spcBef>
                <a:spcPct val="20000"/>
              </a:spcBef>
              <a:spcAft>
                <a:spcPct val="0"/>
              </a:spcAft>
              <a:buNone/>
            </a:pPr>
            <a:r>
              <a:rPr lang="en-US" sz="2800" b="1" u="sng" dirty="0" smtClean="0">
                <a:latin typeface="Times New Roman" charset="0"/>
              </a:rPr>
              <a:t>Instructor’s Role:</a:t>
            </a:r>
          </a:p>
          <a:p>
            <a:pPr marL="273050" indent="-273050" defTabSz="914400" eaLnBrk="1">
              <a:lnSpc>
                <a:spcPct val="100000"/>
              </a:lnSpc>
              <a:spcBef>
                <a:spcPct val="20000"/>
              </a:spcBef>
              <a:spcAft>
                <a:spcPct val="0"/>
              </a:spcAft>
            </a:pPr>
            <a:r>
              <a:rPr lang="en-US" sz="2800" dirty="0" smtClean="0">
                <a:latin typeface="Times New Roman" charset="0"/>
              </a:rPr>
              <a:t>To present new information in a way that helps the learner attend to, encode and retrieve information. The teacher should organize information and help students link it to existing information. </a:t>
            </a:r>
          </a:p>
          <a:p>
            <a:pPr marL="273050" indent="-273050" defTabSz="914400" eaLnBrk="1">
              <a:lnSpc>
                <a:spcPct val="100000"/>
              </a:lnSpc>
              <a:spcBef>
                <a:spcPct val="20000"/>
              </a:spcBef>
              <a:spcAft>
                <a:spcPct val="0"/>
              </a:spcAft>
            </a:pPr>
            <a:endParaRPr lang="en-US" sz="3000" dirty="0" smtClean="0">
              <a:latin typeface="Times New Roman"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lIns="100794" tIns="50397" rIns="100794" bIns="50397"/>
          <a:lstStyle/>
          <a:p>
            <a:pPr eaLnBrk="1"/>
            <a:r>
              <a:rPr lang="en-US" dirty="0" smtClean="0"/>
              <a:t>Educational Psychologist</a:t>
            </a:r>
          </a:p>
        </p:txBody>
      </p:sp>
      <p:sp>
        <p:nvSpPr>
          <p:cNvPr id="4" name="Content Placeholder 3"/>
          <p:cNvSpPr>
            <a:spLocks noGrp="1"/>
          </p:cNvSpPr>
          <p:nvPr>
            <p:ph idx="1"/>
          </p:nvPr>
        </p:nvSpPr>
        <p:spPr/>
        <p:txBody>
          <a:bodyPr/>
          <a:lstStyle/>
          <a:p>
            <a:pPr>
              <a:buNone/>
            </a:pPr>
            <a:r>
              <a:rPr lang="en-US" sz="3200" b="1" u="sng" dirty="0" smtClean="0">
                <a:latin typeface="Times New Roman" pitchFamily="18" charset="0"/>
                <a:cs typeface="Times New Roman" pitchFamily="18" charset="0"/>
              </a:rPr>
              <a:t>Key Information:</a:t>
            </a:r>
          </a:p>
          <a:p>
            <a:r>
              <a:rPr lang="en-US" sz="3200" dirty="0" smtClean="0">
                <a:latin typeface="Times New Roman" pitchFamily="18" charset="0"/>
                <a:cs typeface="Times New Roman" pitchFamily="18" charset="0"/>
              </a:rPr>
              <a:t>Brain Research</a:t>
            </a:r>
          </a:p>
          <a:p>
            <a:r>
              <a:rPr lang="en-US" sz="3200" dirty="0" smtClean="0">
                <a:latin typeface="Times New Roman" pitchFamily="18" charset="0"/>
                <a:cs typeface="Times New Roman" pitchFamily="18" charset="0"/>
              </a:rPr>
              <a:t>Learning Styles and Multiple Intelligences</a:t>
            </a:r>
          </a:p>
          <a:p>
            <a:r>
              <a:rPr lang="en-US" sz="3200" dirty="0" smtClean="0">
                <a:latin typeface="Times New Roman" pitchFamily="18" charset="0"/>
                <a:cs typeface="Times New Roman" pitchFamily="18" charset="0"/>
              </a:rPr>
              <a:t>4 Mat</a:t>
            </a:r>
          </a:p>
          <a:p>
            <a:r>
              <a:rPr lang="en-US" sz="3200" dirty="0" smtClean="0">
                <a:latin typeface="Times New Roman" pitchFamily="18" charset="0"/>
                <a:cs typeface="Times New Roman" pitchFamily="18" charset="0"/>
              </a:rPr>
              <a:t>Bloom’s Taxonomy</a:t>
            </a:r>
          </a:p>
          <a:p>
            <a:r>
              <a:rPr lang="en-US" sz="3200" dirty="0" smtClean="0">
                <a:latin typeface="Times New Roman" pitchFamily="18" charset="0"/>
                <a:cs typeface="Times New Roman" pitchFamily="18" charset="0"/>
              </a:rPr>
              <a:t>Motivation</a:t>
            </a:r>
          </a:p>
          <a:p>
            <a:r>
              <a:rPr lang="en-US" sz="3200" dirty="0" smtClean="0">
                <a:latin typeface="Times New Roman" pitchFamily="18" charset="0"/>
                <a:cs typeface="Times New Roman" pitchFamily="18" charset="0"/>
              </a:rPr>
              <a:t>Developmental Trends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Brain Research</a:t>
            </a:r>
          </a:p>
        </p:txBody>
      </p:sp>
      <p:sp>
        <p:nvSpPr>
          <p:cNvPr id="34819" name="Content Placeholder 2"/>
          <p:cNvSpPr>
            <a:spLocks noGrp="1"/>
          </p:cNvSpPr>
          <p:nvPr>
            <p:ph idx="4294967295"/>
          </p:nvPr>
        </p:nvSpPr>
        <p:spPr>
          <a:xfrm>
            <a:off x="0" y="1768475"/>
            <a:ext cx="9059863" cy="4979988"/>
          </a:xfrm>
        </p:spPr>
        <p:txBody>
          <a:bodyPr lIns="100794" tIns="50397" rIns="100794" bIns="50397">
            <a:normAutofit fontScale="92500"/>
          </a:bodyPr>
          <a:lstStyle/>
          <a:p>
            <a:pPr eaLnBrk="1">
              <a:lnSpc>
                <a:spcPct val="90000"/>
              </a:lnSpc>
            </a:pPr>
            <a:r>
              <a:rPr lang="en-US" sz="2800" dirty="0" smtClean="0">
                <a:latin typeface="Times New Roman" pitchFamily="18" charset="0"/>
                <a:cs typeface="Times New Roman" pitchFamily="18" charset="0"/>
              </a:rPr>
              <a:t>People think in two different ways: Right Brain (R-B) and Left Brain (L-B)</a:t>
            </a:r>
          </a:p>
          <a:p>
            <a:pPr eaLnBrk="1">
              <a:lnSpc>
                <a:spcPct val="90000"/>
              </a:lnSpc>
            </a:pPr>
            <a:r>
              <a:rPr lang="en-US" sz="2800" dirty="0" smtClean="0">
                <a:latin typeface="Times New Roman" pitchFamily="18" charset="0"/>
                <a:cs typeface="Times New Roman" pitchFamily="18" charset="0"/>
              </a:rPr>
              <a:t>R-B traits:  Intuitive, spontaneous, prefer essay tests</a:t>
            </a:r>
          </a:p>
          <a:p>
            <a:pPr eaLnBrk="1">
              <a:lnSpc>
                <a:spcPct val="90000"/>
              </a:lnSpc>
            </a:pPr>
            <a:r>
              <a:rPr lang="en-US" sz="2800" dirty="0" smtClean="0">
                <a:latin typeface="Times New Roman" pitchFamily="18" charset="0"/>
                <a:cs typeface="Times New Roman" pitchFamily="18" charset="0"/>
              </a:rPr>
              <a:t>L-B traits:  Sequential, logical, prefer multiple choice tests</a:t>
            </a:r>
          </a:p>
          <a:p>
            <a:pPr eaLnBrk="1">
              <a:lnSpc>
                <a:spcPct val="90000"/>
              </a:lnSpc>
            </a:pPr>
            <a:r>
              <a:rPr lang="en-US" sz="2800" dirty="0" smtClean="0">
                <a:latin typeface="Times New Roman" pitchFamily="18" charset="0"/>
                <a:cs typeface="Times New Roman" pitchFamily="18" charset="0"/>
              </a:rPr>
              <a:t>Teachers instruct their classroom in accordance to what side of the brain they happen to be.</a:t>
            </a:r>
          </a:p>
          <a:p>
            <a:r>
              <a:rPr lang="en-US" sz="2800" dirty="0" smtClean="0">
                <a:latin typeface="Times New Roman" pitchFamily="18" charset="0"/>
                <a:cs typeface="Times New Roman" pitchFamily="18" charset="0"/>
              </a:rPr>
              <a:t>R-B Teacher:  Prefer activities, groups, and noisy classroom.</a:t>
            </a:r>
          </a:p>
          <a:p>
            <a:r>
              <a:rPr lang="en-US" sz="2800" dirty="0" smtClean="0">
                <a:latin typeface="Times New Roman" pitchFamily="18" charset="0"/>
                <a:cs typeface="Times New Roman" pitchFamily="18" charset="0"/>
              </a:rPr>
              <a:t>L-B Teacher:  Prefer lectures, individual work, and peaceful classroom.</a:t>
            </a:r>
          </a:p>
          <a:p>
            <a:r>
              <a:rPr lang="en-US" sz="2800" dirty="0" smtClean="0">
                <a:latin typeface="Times New Roman" pitchFamily="18" charset="0"/>
                <a:cs typeface="Times New Roman" pitchFamily="18" charset="0"/>
              </a:rPr>
              <a:t>R-B Students: Prefer making projects and groups.</a:t>
            </a:r>
          </a:p>
          <a:p>
            <a:r>
              <a:rPr lang="en-US" sz="2800" dirty="0" smtClean="0">
                <a:latin typeface="Times New Roman" pitchFamily="18" charset="0"/>
                <a:cs typeface="Times New Roman" pitchFamily="18" charset="0"/>
              </a:rPr>
              <a:t>L-B Students:  Prefer writing assignments and working alone.</a:t>
            </a:r>
          </a:p>
          <a:p>
            <a:pPr eaLnBrk="1">
              <a:lnSpc>
                <a:spcPct val="90000"/>
              </a:lnSpc>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Learning Styles </a:t>
            </a:r>
          </a:p>
        </p:txBody>
      </p:sp>
      <p:sp>
        <p:nvSpPr>
          <p:cNvPr id="36867" name="Content Placeholder 2"/>
          <p:cNvSpPr>
            <a:spLocks noGrp="1"/>
          </p:cNvSpPr>
          <p:nvPr>
            <p:ph idx="4294967295"/>
          </p:nvPr>
        </p:nvSpPr>
        <p:spPr>
          <a:xfrm>
            <a:off x="0" y="1768475"/>
            <a:ext cx="9059863" cy="4979988"/>
          </a:xfrm>
        </p:spPr>
        <p:txBody>
          <a:bodyPr lIns="100794" tIns="50397" rIns="100794" bIns="50397">
            <a:normAutofit/>
          </a:bodyPr>
          <a:lstStyle/>
          <a:p>
            <a:pPr eaLnBrk="1"/>
            <a:r>
              <a:rPr lang="en-US" sz="2800" dirty="0" smtClean="0">
                <a:latin typeface="Times New Roman" pitchFamily="18" charset="0"/>
                <a:cs typeface="Times New Roman" pitchFamily="18" charset="0"/>
              </a:rPr>
              <a:t>Visual Learns</a:t>
            </a:r>
          </a:p>
          <a:p>
            <a:pPr lvl="1" eaLnBrk="1"/>
            <a:r>
              <a:rPr lang="en-US" sz="2800" dirty="0" smtClean="0">
                <a:latin typeface="Times New Roman" pitchFamily="18" charset="0"/>
                <a:cs typeface="Times New Roman" pitchFamily="18" charset="0"/>
              </a:rPr>
              <a:t>When spelling you must imagine the word.</a:t>
            </a:r>
          </a:p>
          <a:p>
            <a:pPr eaLnBrk="1"/>
            <a:r>
              <a:rPr lang="en-US" sz="2800" dirty="0" smtClean="0">
                <a:latin typeface="Times New Roman" pitchFamily="18" charset="0"/>
                <a:cs typeface="Times New Roman" pitchFamily="18" charset="0"/>
              </a:rPr>
              <a:t>Auditory</a:t>
            </a:r>
          </a:p>
          <a:p>
            <a:pPr lvl="1" eaLnBrk="1"/>
            <a:r>
              <a:rPr lang="en-US" sz="2800" dirty="0" smtClean="0">
                <a:latin typeface="Times New Roman" pitchFamily="18" charset="0"/>
                <a:cs typeface="Times New Roman" pitchFamily="18" charset="0"/>
              </a:rPr>
              <a:t>When spelling you must sound the word out.</a:t>
            </a:r>
          </a:p>
          <a:p>
            <a:pPr eaLnBrk="1"/>
            <a:r>
              <a:rPr lang="en-US" sz="2800" dirty="0" smtClean="0">
                <a:latin typeface="Times New Roman" pitchFamily="18" charset="0"/>
                <a:cs typeface="Times New Roman" pitchFamily="18" charset="0"/>
              </a:rPr>
              <a:t>Kinesthetic &amp;Tactile</a:t>
            </a:r>
          </a:p>
          <a:p>
            <a:pPr lvl="1" eaLnBrk="1"/>
            <a:r>
              <a:rPr lang="en-US" sz="2800" dirty="0" smtClean="0">
                <a:latin typeface="Times New Roman" pitchFamily="18" charset="0"/>
                <a:cs typeface="Times New Roman" pitchFamily="18" charset="0"/>
              </a:rPr>
              <a:t>When spelling you must write the word down.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Multiple Intelligences</a:t>
            </a:r>
          </a:p>
        </p:txBody>
      </p:sp>
      <p:sp>
        <p:nvSpPr>
          <p:cNvPr id="37891" name="Content Placeholder 2"/>
          <p:cNvSpPr>
            <a:spLocks noGrp="1"/>
          </p:cNvSpPr>
          <p:nvPr>
            <p:ph idx="4294967295"/>
          </p:nvPr>
        </p:nvSpPr>
        <p:spPr>
          <a:xfrm>
            <a:off x="0" y="1768475"/>
            <a:ext cx="9059863" cy="4979988"/>
          </a:xfrm>
        </p:spPr>
        <p:txBody>
          <a:bodyPr lIns="100794" tIns="50397" rIns="100794" bIns="50397">
            <a:normAutofit/>
          </a:bodyPr>
          <a:lstStyle/>
          <a:p>
            <a:pPr eaLnBrk="1">
              <a:lnSpc>
                <a:spcPct val="90000"/>
              </a:lnSpc>
            </a:pPr>
            <a:r>
              <a:rPr lang="en-US" sz="2800" dirty="0" smtClean="0">
                <a:latin typeface="Times New Roman" pitchFamily="18" charset="0"/>
                <a:cs typeface="Times New Roman" pitchFamily="18" charset="0"/>
              </a:rPr>
              <a:t>Verbal – Reading and writing</a:t>
            </a:r>
          </a:p>
          <a:p>
            <a:pPr eaLnBrk="1">
              <a:lnSpc>
                <a:spcPct val="90000"/>
              </a:lnSpc>
            </a:pPr>
            <a:r>
              <a:rPr lang="en-US" sz="2800" dirty="0" smtClean="0">
                <a:latin typeface="Times New Roman" pitchFamily="18" charset="0"/>
                <a:cs typeface="Times New Roman" pitchFamily="18" charset="0"/>
              </a:rPr>
              <a:t>Logical – Computer skills and math</a:t>
            </a:r>
          </a:p>
          <a:p>
            <a:pPr eaLnBrk="1">
              <a:lnSpc>
                <a:spcPct val="90000"/>
              </a:lnSpc>
            </a:pPr>
            <a:r>
              <a:rPr lang="en-US" sz="2800" dirty="0" smtClean="0">
                <a:latin typeface="Times New Roman" pitchFamily="18" charset="0"/>
                <a:cs typeface="Times New Roman" pitchFamily="18" charset="0"/>
              </a:rPr>
              <a:t>Visual – Images and graphs</a:t>
            </a:r>
          </a:p>
          <a:p>
            <a:pPr eaLnBrk="1">
              <a:lnSpc>
                <a:spcPct val="90000"/>
              </a:lnSpc>
            </a:pPr>
            <a:r>
              <a:rPr lang="en-US" sz="2800" dirty="0" smtClean="0">
                <a:latin typeface="Times New Roman" pitchFamily="18" charset="0"/>
                <a:cs typeface="Times New Roman" pitchFamily="18" charset="0"/>
              </a:rPr>
              <a:t>Bodily – Coordination and dexterity</a:t>
            </a:r>
          </a:p>
          <a:p>
            <a:pPr eaLnBrk="1">
              <a:lnSpc>
                <a:spcPct val="90000"/>
              </a:lnSpc>
            </a:pPr>
            <a:r>
              <a:rPr lang="en-US" sz="2800" dirty="0" smtClean="0">
                <a:latin typeface="Times New Roman" pitchFamily="18" charset="0"/>
                <a:cs typeface="Times New Roman" pitchFamily="18" charset="0"/>
              </a:rPr>
              <a:t>Musical – Music and rhythmic movements</a:t>
            </a:r>
          </a:p>
          <a:p>
            <a:pPr eaLnBrk="1">
              <a:lnSpc>
                <a:spcPct val="90000"/>
              </a:lnSpc>
            </a:pPr>
            <a:r>
              <a:rPr lang="en-US" sz="2800" dirty="0" smtClean="0">
                <a:latin typeface="Times New Roman" pitchFamily="18" charset="0"/>
                <a:cs typeface="Times New Roman" pitchFamily="18" charset="0"/>
              </a:rPr>
              <a:t>Interpersonal – Communication with others</a:t>
            </a:r>
          </a:p>
          <a:p>
            <a:pPr eaLnBrk="1">
              <a:lnSpc>
                <a:spcPct val="90000"/>
              </a:lnSpc>
            </a:pPr>
            <a:r>
              <a:rPr lang="en-US" sz="2800" dirty="0" smtClean="0">
                <a:latin typeface="Times New Roman" pitchFamily="18" charset="0"/>
                <a:cs typeface="Times New Roman" pitchFamily="18" charset="0"/>
              </a:rPr>
              <a:t>Intrapersonal – Communication with one's self</a:t>
            </a:r>
          </a:p>
          <a:p>
            <a:pPr eaLnBrk="1">
              <a:lnSpc>
                <a:spcPct val="90000"/>
              </a:lnSpc>
            </a:pPr>
            <a:r>
              <a:rPr lang="en-US" sz="2800" dirty="0" smtClean="0">
                <a:latin typeface="Times New Roman" pitchFamily="18" charset="0"/>
                <a:cs typeface="Times New Roman" pitchFamily="18" charset="0"/>
              </a:rPr>
              <a:t>Naturalist – Plants and animals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4 MAT (ways to teach better)</a:t>
            </a:r>
          </a:p>
        </p:txBody>
      </p:sp>
      <p:sp>
        <p:nvSpPr>
          <p:cNvPr id="38915" name="Content Placeholder 2"/>
          <p:cNvSpPr>
            <a:spLocks noGrp="1"/>
          </p:cNvSpPr>
          <p:nvPr>
            <p:ph idx="4294967295"/>
          </p:nvPr>
        </p:nvSpPr>
        <p:spPr>
          <a:xfrm>
            <a:off x="0" y="1768475"/>
            <a:ext cx="9059863" cy="4979988"/>
          </a:xfrm>
        </p:spPr>
        <p:txBody>
          <a:bodyPr lIns="100794" tIns="50397" rIns="100794" bIns="50397">
            <a:noAutofit/>
          </a:bodyPr>
          <a:lstStyle/>
          <a:p>
            <a:pPr eaLnBrk="1">
              <a:lnSpc>
                <a:spcPct val="80000"/>
              </a:lnSpc>
            </a:pPr>
            <a:r>
              <a:rPr lang="en-US" sz="2800" dirty="0" smtClean="0">
                <a:latin typeface="Times New Roman" pitchFamily="18" charset="0"/>
                <a:cs typeface="Times New Roman" pitchFamily="18" charset="0"/>
              </a:rPr>
              <a:t>Innovative Learners </a:t>
            </a:r>
          </a:p>
          <a:p>
            <a:pPr lvl="1" eaLnBrk="1">
              <a:lnSpc>
                <a:spcPct val="80000"/>
              </a:lnSpc>
            </a:pPr>
            <a:r>
              <a:rPr lang="en-US" sz="2800" dirty="0" smtClean="0">
                <a:latin typeface="Times New Roman" pitchFamily="18" charset="0"/>
                <a:cs typeface="Times New Roman" pitchFamily="18" charset="0"/>
              </a:rPr>
              <a:t>By talking </a:t>
            </a:r>
          </a:p>
          <a:p>
            <a:pPr lvl="2">
              <a:lnSpc>
                <a:spcPct val="80000"/>
              </a:lnSpc>
            </a:pPr>
            <a:r>
              <a:rPr lang="en-US" sz="2800" dirty="0" smtClean="0">
                <a:latin typeface="Times New Roman" pitchFamily="18" charset="0"/>
                <a:cs typeface="Times New Roman" pitchFamily="18" charset="0"/>
              </a:rPr>
              <a:t>Debates</a:t>
            </a:r>
          </a:p>
          <a:p>
            <a:pPr eaLnBrk="1">
              <a:lnSpc>
                <a:spcPct val="80000"/>
              </a:lnSpc>
            </a:pPr>
            <a:r>
              <a:rPr lang="en-US" sz="2800" dirty="0" smtClean="0">
                <a:latin typeface="Times New Roman" pitchFamily="18" charset="0"/>
                <a:cs typeface="Times New Roman" pitchFamily="18" charset="0"/>
              </a:rPr>
              <a:t>Analytic Learners</a:t>
            </a:r>
          </a:p>
          <a:p>
            <a:pPr lvl="1" eaLnBrk="1">
              <a:lnSpc>
                <a:spcPct val="80000"/>
              </a:lnSpc>
            </a:pPr>
            <a:r>
              <a:rPr lang="en-US" sz="2800" dirty="0" smtClean="0">
                <a:latin typeface="Times New Roman" pitchFamily="18" charset="0"/>
                <a:cs typeface="Times New Roman" pitchFamily="18" charset="0"/>
              </a:rPr>
              <a:t>By lectures </a:t>
            </a:r>
          </a:p>
          <a:p>
            <a:pPr lvl="2">
              <a:lnSpc>
                <a:spcPct val="80000"/>
              </a:lnSpc>
            </a:pPr>
            <a:r>
              <a:rPr lang="en-US" sz="2800" dirty="0" smtClean="0">
                <a:latin typeface="Times New Roman" pitchFamily="18" charset="0"/>
                <a:cs typeface="Times New Roman" pitchFamily="18" charset="0"/>
              </a:rPr>
              <a:t>Stories about lessons</a:t>
            </a:r>
          </a:p>
          <a:p>
            <a:pPr eaLnBrk="1">
              <a:lnSpc>
                <a:spcPct val="80000"/>
              </a:lnSpc>
            </a:pPr>
            <a:r>
              <a:rPr lang="en-US" sz="2800" dirty="0" smtClean="0">
                <a:latin typeface="Times New Roman" pitchFamily="18" charset="0"/>
                <a:cs typeface="Times New Roman" pitchFamily="18" charset="0"/>
              </a:rPr>
              <a:t>Common Sense Learners</a:t>
            </a:r>
          </a:p>
          <a:p>
            <a:pPr lvl="1" eaLnBrk="1">
              <a:lnSpc>
                <a:spcPct val="80000"/>
              </a:lnSpc>
            </a:pPr>
            <a:r>
              <a:rPr lang="en-US" sz="2800" dirty="0" smtClean="0">
                <a:latin typeface="Times New Roman" pitchFamily="18" charset="0"/>
                <a:cs typeface="Times New Roman" pitchFamily="18" charset="0"/>
              </a:rPr>
              <a:t>By hands on activities </a:t>
            </a:r>
          </a:p>
          <a:p>
            <a:pPr lvl="2" eaLnBrk="1">
              <a:lnSpc>
                <a:spcPct val="80000"/>
              </a:lnSpc>
            </a:pPr>
            <a:r>
              <a:rPr lang="en-US" sz="2800" dirty="0" smtClean="0">
                <a:latin typeface="Times New Roman" pitchFamily="18" charset="0"/>
                <a:cs typeface="Times New Roman" pitchFamily="18" charset="0"/>
              </a:rPr>
              <a:t>Experiments</a:t>
            </a:r>
          </a:p>
          <a:p>
            <a:pPr eaLnBrk="1">
              <a:lnSpc>
                <a:spcPct val="80000"/>
              </a:lnSpc>
            </a:pPr>
            <a:r>
              <a:rPr lang="en-US" sz="2800" dirty="0" smtClean="0">
                <a:latin typeface="Times New Roman" pitchFamily="18" charset="0"/>
                <a:cs typeface="Times New Roman" pitchFamily="18" charset="0"/>
              </a:rPr>
              <a:t>Dynamic Learners</a:t>
            </a:r>
          </a:p>
          <a:p>
            <a:pPr lvl="1" eaLnBrk="1">
              <a:lnSpc>
                <a:spcPct val="80000"/>
              </a:lnSpc>
            </a:pPr>
            <a:r>
              <a:rPr lang="en-US" sz="2800" dirty="0" smtClean="0">
                <a:latin typeface="Times New Roman" pitchFamily="18" charset="0"/>
                <a:cs typeface="Times New Roman" pitchFamily="18" charset="0"/>
              </a:rPr>
              <a:t>By risk taking</a:t>
            </a:r>
          </a:p>
          <a:p>
            <a:pPr lvl="2" eaLnBrk="1">
              <a:lnSpc>
                <a:spcPct val="80000"/>
              </a:lnSpc>
            </a:pPr>
            <a:r>
              <a:rPr lang="en-US" sz="2800" dirty="0" smtClean="0">
                <a:latin typeface="Times New Roman" pitchFamily="18" charset="0"/>
                <a:cs typeface="Times New Roman" pitchFamily="18" charset="0"/>
              </a:rPr>
              <a:t>Strategic games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Bloom’s Taxonomy</a:t>
            </a:r>
          </a:p>
        </p:txBody>
      </p:sp>
      <p:sp>
        <p:nvSpPr>
          <p:cNvPr id="39939" name="Content Placeholder 2"/>
          <p:cNvSpPr>
            <a:spLocks noGrp="1"/>
          </p:cNvSpPr>
          <p:nvPr>
            <p:ph idx="4294967295"/>
          </p:nvPr>
        </p:nvSpPr>
        <p:spPr>
          <a:xfrm>
            <a:off x="0" y="1768475"/>
            <a:ext cx="9059863" cy="4979988"/>
          </a:xfrm>
        </p:spPr>
        <p:txBody>
          <a:bodyPr lIns="100794" tIns="50397" rIns="100794" bIns="50397"/>
          <a:lstStyle/>
          <a:p>
            <a:pPr eaLnBrk="1">
              <a:lnSpc>
                <a:spcPct val="80000"/>
              </a:lnSpc>
            </a:pPr>
            <a:r>
              <a:rPr lang="en-US" sz="2800" dirty="0" smtClean="0">
                <a:latin typeface="Times New Roman" pitchFamily="18" charset="0"/>
                <a:cs typeface="Times New Roman" pitchFamily="18" charset="0"/>
              </a:rPr>
              <a:t>Three domains of educational activities</a:t>
            </a:r>
          </a:p>
          <a:p>
            <a:pPr lvl="1" eaLnBrk="1">
              <a:lnSpc>
                <a:spcPct val="80000"/>
              </a:lnSpc>
            </a:pPr>
            <a:r>
              <a:rPr lang="en-US" sz="2800" dirty="0" smtClean="0">
                <a:latin typeface="Times New Roman" pitchFamily="18" charset="0"/>
                <a:cs typeface="Times New Roman" pitchFamily="18" charset="0"/>
              </a:rPr>
              <a:t>Cognitive (Knowledge)</a:t>
            </a:r>
          </a:p>
          <a:p>
            <a:pPr lvl="1" eaLnBrk="1">
              <a:lnSpc>
                <a:spcPct val="80000"/>
              </a:lnSpc>
            </a:pPr>
            <a:r>
              <a:rPr lang="en-US" sz="2800" dirty="0" smtClean="0">
                <a:latin typeface="Times New Roman" pitchFamily="18" charset="0"/>
                <a:cs typeface="Times New Roman" pitchFamily="18" charset="0"/>
              </a:rPr>
              <a:t>Affective (Attitude)</a:t>
            </a:r>
          </a:p>
          <a:p>
            <a:pPr lvl="1" eaLnBrk="1">
              <a:lnSpc>
                <a:spcPct val="80000"/>
              </a:lnSpc>
            </a:pPr>
            <a:r>
              <a:rPr lang="en-US" sz="2800" dirty="0" smtClean="0">
                <a:latin typeface="Times New Roman" pitchFamily="18" charset="0"/>
                <a:cs typeface="Times New Roman" pitchFamily="18" charset="0"/>
              </a:rPr>
              <a:t>Psychomotor (Skills)</a:t>
            </a:r>
          </a:p>
          <a:p>
            <a:pPr eaLnBrk="1">
              <a:lnSpc>
                <a:spcPct val="80000"/>
              </a:lnSpc>
            </a:pPr>
            <a:r>
              <a:rPr lang="en-US" sz="2800" dirty="0" smtClean="0">
                <a:latin typeface="Times New Roman" pitchFamily="18" charset="0"/>
                <a:cs typeface="Times New Roman" pitchFamily="18" charset="0"/>
              </a:rPr>
              <a:t>Cognitive</a:t>
            </a:r>
          </a:p>
          <a:p>
            <a:pPr lvl="1" eaLnBrk="1">
              <a:lnSpc>
                <a:spcPct val="80000"/>
              </a:lnSpc>
            </a:pPr>
            <a:r>
              <a:rPr lang="en-US" sz="2800" dirty="0" smtClean="0">
                <a:latin typeface="Times New Roman" pitchFamily="18" charset="0"/>
                <a:cs typeface="Times New Roman" pitchFamily="18" charset="0"/>
              </a:rPr>
              <a:t>Recall information, separate concepts , and build patterns</a:t>
            </a:r>
          </a:p>
          <a:p>
            <a:pPr eaLnBrk="1">
              <a:lnSpc>
                <a:spcPct val="80000"/>
              </a:lnSpc>
            </a:pPr>
            <a:r>
              <a:rPr lang="en-US" sz="2800" dirty="0" smtClean="0">
                <a:latin typeface="Times New Roman" pitchFamily="18" charset="0"/>
                <a:cs typeface="Times New Roman" pitchFamily="18" charset="0"/>
              </a:rPr>
              <a:t>Affective</a:t>
            </a:r>
          </a:p>
          <a:p>
            <a:pPr lvl="1" eaLnBrk="1">
              <a:lnSpc>
                <a:spcPct val="80000"/>
              </a:lnSpc>
            </a:pPr>
            <a:r>
              <a:rPr lang="en-US" sz="2800" dirty="0" smtClean="0">
                <a:latin typeface="Times New Roman" pitchFamily="18" charset="0"/>
                <a:cs typeface="Times New Roman" pitchFamily="18" charset="0"/>
              </a:rPr>
              <a:t>Active participation and placing priorities</a:t>
            </a:r>
          </a:p>
          <a:p>
            <a:pPr eaLnBrk="1">
              <a:lnSpc>
                <a:spcPct val="80000"/>
              </a:lnSpc>
            </a:pPr>
            <a:r>
              <a:rPr lang="en-US" sz="2800" dirty="0" smtClean="0">
                <a:latin typeface="Times New Roman" pitchFamily="18" charset="0"/>
                <a:cs typeface="Times New Roman" pitchFamily="18" charset="0"/>
              </a:rPr>
              <a:t>Psychomotor</a:t>
            </a:r>
          </a:p>
          <a:p>
            <a:pPr lvl="1" eaLnBrk="1">
              <a:lnSpc>
                <a:spcPct val="80000"/>
              </a:lnSpc>
            </a:pPr>
            <a:r>
              <a:rPr lang="en-US" sz="2800" dirty="0" smtClean="0">
                <a:latin typeface="Times New Roman" pitchFamily="18" charset="0"/>
                <a:cs typeface="Times New Roman" pitchFamily="18" charset="0"/>
              </a:rPr>
              <a:t>Habitual movements and imitation </a:t>
            </a:r>
          </a:p>
          <a:p>
            <a:pPr lvl="1" eaLnBrk="1">
              <a:lnSpc>
                <a:spcPct val="80000"/>
              </a:lnSpc>
            </a:pPr>
            <a:endParaRPr lang="en-US"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Motivation</a:t>
            </a:r>
          </a:p>
        </p:txBody>
      </p:sp>
      <p:sp>
        <p:nvSpPr>
          <p:cNvPr id="40963" name="Content Placeholder 2"/>
          <p:cNvSpPr>
            <a:spLocks noGrp="1"/>
          </p:cNvSpPr>
          <p:nvPr>
            <p:ph idx="4294967295"/>
          </p:nvPr>
        </p:nvSpPr>
        <p:spPr>
          <a:xfrm>
            <a:off x="0" y="1768475"/>
            <a:ext cx="9059863" cy="4979988"/>
          </a:xfrm>
        </p:spPr>
        <p:txBody>
          <a:bodyPr lIns="100794" tIns="50397" rIns="100794" bIns="50397"/>
          <a:lstStyle/>
          <a:p>
            <a:pPr eaLnBrk="1">
              <a:lnSpc>
                <a:spcPct val="90000"/>
              </a:lnSpc>
            </a:pPr>
            <a:r>
              <a:rPr lang="en-US" sz="2800" dirty="0" smtClean="0">
                <a:latin typeface="Times New Roman" pitchFamily="18" charset="0"/>
                <a:cs typeface="Times New Roman" pitchFamily="18" charset="0"/>
              </a:rPr>
              <a:t>Intrinsic</a:t>
            </a:r>
          </a:p>
          <a:p>
            <a:pPr lvl="1" eaLnBrk="1">
              <a:lnSpc>
                <a:spcPct val="90000"/>
              </a:lnSpc>
            </a:pPr>
            <a:r>
              <a:rPr lang="en-US" sz="2800" dirty="0" smtClean="0">
                <a:latin typeface="Times New Roman" pitchFamily="18" charset="0"/>
                <a:cs typeface="Times New Roman" pitchFamily="18" charset="0"/>
              </a:rPr>
              <a:t>Motivation in the students </a:t>
            </a:r>
          </a:p>
          <a:p>
            <a:pPr lvl="1" eaLnBrk="1">
              <a:lnSpc>
                <a:spcPct val="90000"/>
              </a:lnSpc>
            </a:pPr>
            <a:r>
              <a:rPr lang="en-US" sz="2800" dirty="0" smtClean="0">
                <a:latin typeface="Times New Roman" pitchFamily="18" charset="0"/>
                <a:cs typeface="Times New Roman" pitchFamily="18" charset="0"/>
              </a:rPr>
              <a:t>Learning is important to the student</a:t>
            </a:r>
          </a:p>
          <a:p>
            <a:pPr lvl="1" eaLnBrk="1">
              <a:lnSpc>
                <a:spcPct val="90000"/>
              </a:lnSpc>
            </a:pPr>
            <a:endParaRPr lang="en-US" sz="2800" dirty="0" smtClean="0">
              <a:latin typeface="Times New Roman" pitchFamily="18" charset="0"/>
              <a:cs typeface="Times New Roman" pitchFamily="18" charset="0"/>
            </a:endParaRPr>
          </a:p>
          <a:p>
            <a:pPr eaLnBrk="1">
              <a:lnSpc>
                <a:spcPct val="90000"/>
              </a:lnSpc>
            </a:pPr>
            <a:r>
              <a:rPr lang="en-US" sz="2800" dirty="0" smtClean="0">
                <a:latin typeface="Times New Roman" pitchFamily="18" charset="0"/>
                <a:cs typeface="Times New Roman" pitchFamily="18" charset="0"/>
              </a:rPr>
              <a:t>Extrinsic </a:t>
            </a:r>
          </a:p>
          <a:p>
            <a:pPr lvl="1" eaLnBrk="1">
              <a:lnSpc>
                <a:spcPct val="90000"/>
              </a:lnSpc>
            </a:pPr>
            <a:r>
              <a:rPr lang="en-US" sz="2800" dirty="0" smtClean="0">
                <a:latin typeface="Times New Roman" pitchFamily="18" charset="0"/>
                <a:cs typeface="Times New Roman" pitchFamily="18" charset="0"/>
              </a:rPr>
              <a:t>Doing to children to cause motivation (assignments)</a:t>
            </a:r>
          </a:p>
          <a:p>
            <a:pPr lvl="1" eaLnBrk="1">
              <a:lnSpc>
                <a:spcPct val="90000"/>
              </a:lnSpc>
            </a:pPr>
            <a:r>
              <a:rPr lang="en-US" sz="2800" dirty="0" smtClean="0">
                <a:latin typeface="Times New Roman" pitchFamily="18" charset="0"/>
                <a:cs typeface="Times New Roman" pitchFamily="18" charset="0"/>
              </a:rPr>
              <a:t>Punishments and rewards</a:t>
            </a:r>
          </a:p>
          <a:p>
            <a:pPr lvl="1" eaLnBrk="1">
              <a:lnSpc>
                <a:spcPct val="90000"/>
              </a:lnSpc>
            </a:pPr>
            <a:r>
              <a:rPr lang="en-US" sz="2800" dirty="0" smtClean="0">
                <a:latin typeface="Times New Roman" pitchFamily="18" charset="0"/>
                <a:cs typeface="Times New Roman" pitchFamily="18" charset="0"/>
              </a:rPr>
              <a:t>Need a single person in power</a:t>
            </a:r>
          </a:p>
          <a:p>
            <a:pPr lvl="1" eaLnBrk="1">
              <a:lnSpc>
                <a:spcPct val="90000"/>
              </a:lnSpc>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Developmental Trends</a:t>
            </a:r>
          </a:p>
        </p:txBody>
      </p:sp>
      <p:sp>
        <p:nvSpPr>
          <p:cNvPr id="41987" name="Content Placeholder 2"/>
          <p:cNvSpPr>
            <a:spLocks noGrp="1"/>
          </p:cNvSpPr>
          <p:nvPr>
            <p:ph idx="4294967295"/>
          </p:nvPr>
        </p:nvSpPr>
        <p:spPr>
          <a:xfrm>
            <a:off x="0" y="1768475"/>
            <a:ext cx="9059863" cy="4979988"/>
          </a:xfrm>
        </p:spPr>
        <p:txBody>
          <a:bodyPr lIns="100794" tIns="50397" rIns="100794" bIns="50397"/>
          <a:lstStyle/>
          <a:p>
            <a:pPr eaLnBrk="1">
              <a:lnSpc>
                <a:spcPct val="90000"/>
              </a:lnSpc>
            </a:pPr>
            <a:r>
              <a:rPr lang="en-US" sz="2800" dirty="0" smtClean="0">
                <a:latin typeface="Times New Roman" pitchFamily="18" charset="0"/>
                <a:cs typeface="Times New Roman" pitchFamily="18" charset="0"/>
              </a:rPr>
              <a:t>Primary (Grade schools)</a:t>
            </a:r>
          </a:p>
          <a:p>
            <a:pPr lvl="1" eaLnBrk="1">
              <a:lnSpc>
                <a:spcPct val="90000"/>
              </a:lnSpc>
            </a:pPr>
            <a:r>
              <a:rPr lang="en-US" sz="2800" dirty="0" smtClean="0">
                <a:latin typeface="Times New Roman" pitchFamily="18" charset="0"/>
                <a:cs typeface="Times New Roman" pitchFamily="18" charset="0"/>
              </a:rPr>
              <a:t>Manipulate real world objects</a:t>
            </a:r>
          </a:p>
          <a:p>
            <a:pPr lvl="2" eaLnBrk="1">
              <a:lnSpc>
                <a:spcPct val="90000"/>
              </a:lnSpc>
            </a:pPr>
            <a:r>
              <a:rPr lang="en-US" sz="2800" dirty="0" smtClean="0">
                <a:latin typeface="Times New Roman" pitchFamily="18" charset="0"/>
                <a:cs typeface="Times New Roman" pitchFamily="18" charset="0"/>
              </a:rPr>
              <a:t>Ex.  Math lessons with blocks</a:t>
            </a:r>
          </a:p>
          <a:p>
            <a:pPr eaLnBrk="1">
              <a:lnSpc>
                <a:spcPct val="90000"/>
              </a:lnSpc>
            </a:pPr>
            <a:r>
              <a:rPr lang="en-US" sz="2800" dirty="0" smtClean="0">
                <a:latin typeface="Times New Roman" pitchFamily="18" charset="0"/>
                <a:cs typeface="Times New Roman" pitchFamily="18" charset="0"/>
              </a:rPr>
              <a:t>Intermediate (Middle/Jr. High schools)</a:t>
            </a:r>
          </a:p>
          <a:p>
            <a:pPr lvl="1" eaLnBrk="1">
              <a:lnSpc>
                <a:spcPct val="90000"/>
              </a:lnSpc>
            </a:pPr>
            <a:r>
              <a:rPr lang="en-US" sz="2800" dirty="0" smtClean="0">
                <a:latin typeface="Times New Roman" pitchFamily="18" charset="0"/>
                <a:cs typeface="Times New Roman" pitchFamily="18" charset="0"/>
              </a:rPr>
              <a:t>Connect real world objects with abstract ideas</a:t>
            </a:r>
          </a:p>
          <a:p>
            <a:pPr lvl="2" eaLnBrk="1">
              <a:lnSpc>
                <a:spcPct val="90000"/>
              </a:lnSpc>
            </a:pPr>
            <a:r>
              <a:rPr lang="en-US" sz="2800" dirty="0" smtClean="0">
                <a:latin typeface="Times New Roman" pitchFamily="18" charset="0"/>
                <a:cs typeface="Times New Roman" pitchFamily="18" charset="0"/>
              </a:rPr>
              <a:t>Ex. Test seeds and theories on plant growth</a:t>
            </a:r>
          </a:p>
          <a:p>
            <a:pPr eaLnBrk="1">
              <a:lnSpc>
                <a:spcPct val="90000"/>
              </a:lnSpc>
            </a:pPr>
            <a:r>
              <a:rPr lang="en-US" sz="2800" dirty="0" smtClean="0">
                <a:latin typeface="Times New Roman" pitchFamily="18" charset="0"/>
                <a:cs typeface="Times New Roman" pitchFamily="18" charset="0"/>
              </a:rPr>
              <a:t>Secondary (High school)</a:t>
            </a:r>
          </a:p>
          <a:p>
            <a:pPr lvl="1" eaLnBrk="1">
              <a:lnSpc>
                <a:spcPct val="90000"/>
              </a:lnSpc>
            </a:pPr>
            <a:r>
              <a:rPr lang="en-US" sz="2800" dirty="0" smtClean="0">
                <a:latin typeface="Times New Roman" pitchFamily="18" charset="0"/>
                <a:cs typeface="Times New Roman" pitchFamily="18" charset="0"/>
              </a:rPr>
              <a:t>Establish unique identity</a:t>
            </a:r>
          </a:p>
          <a:p>
            <a:pPr lvl="2" eaLnBrk="1">
              <a:lnSpc>
                <a:spcPct val="90000"/>
              </a:lnSpc>
            </a:pPr>
            <a:r>
              <a:rPr lang="en-US" sz="2800" dirty="0" smtClean="0">
                <a:latin typeface="Times New Roman" pitchFamily="18" charset="0"/>
                <a:cs typeface="Times New Roman" pitchFamily="18" charset="0"/>
              </a:rPr>
              <a:t>Ex. Write a personal poem</a:t>
            </a:r>
          </a:p>
          <a:p>
            <a:pPr lvl="1" eaLnBrk="1">
              <a:lnSpc>
                <a:spcPct val="90000"/>
              </a:lnSpc>
            </a:pPr>
            <a:endParaRPr lang="en-US" dirty="0" smtClean="0"/>
          </a:p>
          <a:p>
            <a:pPr lvl="1" eaLnBrk="1">
              <a:lnSpc>
                <a:spcPct val="90000"/>
              </a:lnSpc>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503238" y="290513"/>
            <a:ext cx="9070975" cy="1285875"/>
          </a:xfrm>
        </p:spPr>
        <p:txBody>
          <a:bodyPr tIns="38880">
            <a:norm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t>Characteristics of engaging, effective instruction</a:t>
            </a:r>
          </a:p>
        </p:txBody>
      </p:sp>
      <p:sp>
        <p:nvSpPr>
          <p:cNvPr id="14339" name="Rectangle 2"/>
          <p:cNvSpPr>
            <a:spLocks noGrp="1" noChangeArrowheads="1"/>
          </p:cNvSpPr>
          <p:nvPr>
            <p:ph idx="1"/>
          </p:nvPr>
        </p:nvSpPr>
        <p:spPr>
          <a:xfrm>
            <a:off x="503238" y="1768475"/>
            <a:ext cx="9070975" cy="5737225"/>
          </a:xfrm>
        </p:spPr>
        <p:txBody>
          <a:bodyPr>
            <a:normAutofit/>
          </a:bodyPr>
          <a:lstStyle/>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Be easily related to real life situations.</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Hold high expectations for all students.</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Students must know ahead of time what is expected of them.</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Assignment should stay on the topic of what is being discussed in the class, or what is going on in the world.</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Motivational factors should be considered in all assignments, a reward for a job well done, or a sense of accomplishment for learning and applying something new.</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3"/>
          <p:cNvSpPr>
            <a:spLocks noGrp="1"/>
          </p:cNvSpPr>
          <p:nvPr>
            <p:ph type="title" idx="4294967295"/>
          </p:nvPr>
        </p:nvSpPr>
        <p:spPr>
          <a:xfrm>
            <a:off x="0" y="301625"/>
            <a:ext cx="9059863" cy="1252538"/>
          </a:xfrm>
        </p:spPr>
        <p:txBody>
          <a:bodyPr lIns="100794" tIns="50397" rIns="100794" bIns="50397">
            <a:normAutofit/>
          </a:bodyPr>
          <a:lstStyle/>
          <a:p>
            <a:pPr eaLnBrk="1" hangingPunct="1"/>
            <a:r>
              <a:rPr lang="en-US" sz="3200" b="1" dirty="0" smtClean="0"/>
              <a:t>Curriculum Specialist</a:t>
            </a:r>
          </a:p>
        </p:txBody>
      </p:sp>
      <p:sp>
        <p:nvSpPr>
          <p:cNvPr id="43011" name="Content Placeholder 6"/>
          <p:cNvSpPr>
            <a:spLocks noGrp="1"/>
          </p:cNvSpPr>
          <p:nvPr>
            <p:ph idx="4294967295"/>
          </p:nvPr>
        </p:nvSpPr>
        <p:spPr>
          <a:xfrm>
            <a:off x="0" y="1768475"/>
            <a:ext cx="9059863" cy="4979988"/>
          </a:xfrm>
        </p:spPr>
        <p:txBody>
          <a:bodyPr lIns="100794" tIns="50397" rIns="100794" bIns="50397">
            <a:normAutofit/>
          </a:bodyPr>
          <a:lstStyle/>
          <a:p>
            <a:pPr eaLnBrk="1" hangingPunct="1">
              <a:buFont typeface="Arial" pitchFamily="34" charset="0"/>
              <a:buChar char="•"/>
            </a:pPr>
            <a:r>
              <a:rPr lang="en-US" sz="2800" dirty="0" smtClean="0">
                <a:latin typeface="Times New Roman" charset="0"/>
                <a:cs typeface="Times New Roman" charset="0"/>
              </a:rPr>
              <a:t>This portion of the lesson will be an overview of how to assess students, use standards, prepare students for the real world, etc.</a:t>
            </a:r>
          </a:p>
          <a:p>
            <a:pPr eaLnBrk="1" hangingPunct="1">
              <a:buFont typeface="Arial" pitchFamily="34" charset="0"/>
              <a:buChar char="•"/>
            </a:pPr>
            <a:r>
              <a:rPr lang="en-US" sz="2800" dirty="0" smtClean="0">
                <a:latin typeface="Times New Roman" charset="0"/>
                <a:cs typeface="Times New Roman" charset="0"/>
              </a:rPr>
              <a:t>The Curriculum Specialist will cover: 21</a:t>
            </a:r>
            <a:r>
              <a:rPr lang="en-US" sz="2800" baseline="30000" dirty="0" smtClean="0">
                <a:latin typeface="Times New Roman" charset="0"/>
                <a:cs typeface="Times New Roman" charset="0"/>
              </a:rPr>
              <a:t>st</a:t>
            </a:r>
            <a:r>
              <a:rPr lang="en-US" sz="2800" dirty="0" smtClean="0">
                <a:latin typeface="Times New Roman" charset="0"/>
                <a:cs typeface="Times New Roman" charset="0"/>
              </a:rPr>
              <a:t> Century Skills, National Educational Technology Standards, Academic Standards, Teaching with the Standards, and Assessment</a:t>
            </a:r>
            <a:r>
              <a:rPr lang="en-US" sz="2800" dirty="0" smtClean="0">
                <a:solidFill>
                  <a:schemeClr val="tx1"/>
                </a:solidFill>
                <a:latin typeface="Times New Roman" charset="0"/>
                <a:cs typeface="Times New Roman" charset="0"/>
              </a:rPr>
              <a:t>.</a:t>
            </a:r>
            <a:endParaRPr lang="en-US" sz="2800" dirty="0" smtClean="0">
              <a:solidFill>
                <a:srgbClr val="FF0000"/>
              </a:solidFill>
              <a:latin typeface="Times New Roman" charset="0"/>
              <a:cs typeface="Times New Roman"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idx="4294967295"/>
          </p:nvPr>
        </p:nvSpPr>
        <p:spPr>
          <a:xfrm>
            <a:off x="0" y="301625"/>
            <a:ext cx="9059863" cy="1252538"/>
          </a:xfrm>
        </p:spPr>
        <p:txBody>
          <a:bodyPr lIns="100794" tIns="50397" rIns="100794" bIns="50397">
            <a:normAutofit/>
          </a:bodyPr>
          <a:lstStyle/>
          <a:p>
            <a:pPr eaLnBrk="1" hangingPunct="1"/>
            <a:r>
              <a:rPr lang="en-US" sz="3200" b="1" dirty="0" smtClean="0"/>
              <a:t>21</a:t>
            </a:r>
            <a:r>
              <a:rPr lang="en-US" sz="3200" b="1" baseline="30000" dirty="0" smtClean="0"/>
              <a:t>st</a:t>
            </a:r>
            <a:r>
              <a:rPr lang="en-US" sz="3200" b="1" dirty="0" smtClean="0"/>
              <a:t> Century Skills</a:t>
            </a:r>
          </a:p>
        </p:txBody>
      </p:sp>
      <p:sp>
        <p:nvSpPr>
          <p:cNvPr id="44035" name="Content Placeholder 3"/>
          <p:cNvSpPr>
            <a:spLocks noGrp="1"/>
          </p:cNvSpPr>
          <p:nvPr>
            <p:ph sz="half" idx="4294967295"/>
          </p:nvPr>
        </p:nvSpPr>
        <p:spPr>
          <a:xfrm>
            <a:off x="0" y="1595438"/>
            <a:ext cx="4451350" cy="5711825"/>
          </a:xfrm>
        </p:spPr>
        <p:txBody>
          <a:bodyPr lIns="100794" tIns="50397" rIns="100794" bIns="50397"/>
          <a:lstStyle/>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Diagram of key elements of  21</a:t>
            </a:r>
            <a:r>
              <a:rPr lang="en-US" sz="2000" baseline="30000" dirty="0" smtClean="0">
                <a:latin typeface="Times New Roman" charset="0"/>
                <a:cs typeface="Times New Roman" charset="0"/>
              </a:rPr>
              <a:t>st</a:t>
            </a:r>
            <a:r>
              <a:rPr lang="en-US" sz="2000" dirty="0" smtClean="0">
                <a:latin typeface="Times New Roman" charset="0"/>
                <a:cs typeface="Times New Roman" charset="0"/>
              </a:rPr>
              <a:t> century learning.  Rainbow (Top)- Student outcomes; Ripples (Bottom)-Support System.</a:t>
            </a:r>
          </a:p>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Rainbow are skills, knowledge, and expertise students should master to be successful in life and work.</a:t>
            </a:r>
          </a:p>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Ripples are in place to ensure mastery of 21</a:t>
            </a:r>
            <a:r>
              <a:rPr lang="en-US" sz="2000" baseline="30000" dirty="0" smtClean="0">
                <a:latin typeface="Times New Roman" charset="0"/>
                <a:cs typeface="Times New Roman" charset="0"/>
              </a:rPr>
              <a:t>st</a:t>
            </a:r>
            <a:r>
              <a:rPr lang="en-US" sz="2000" dirty="0" smtClean="0">
                <a:latin typeface="Times New Roman" charset="0"/>
                <a:cs typeface="Times New Roman" charset="0"/>
              </a:rPr>
              <a:t> skills.</a:t>
            </a:r>
          </a:p>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In addition to the students state core.</a:t>
            </a:r>
          </a:p>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Prepare students for what will be expected of them in the future, whether it is college or  the workforce.</a:t>
            </a:r>
          </a:p>
          <a:p>
            <a:pPr marL="0" indent="0" eaLnBrk="1" hangingPunct="1">
              <a:lnSpc>
                <a:spcPct val="100000"/>
              </a:lnSpc>
              <a:spcBef>
                <a:spcPct val="20000"/>
              </a:spcBef>
              <a:spcAft>
                <a:spcPct val="0"/>
              </a:spcAft>
              <a:buFont typeface="Times New Roman" charset="0"/>
              <a:buChar char="•"/>
            </a:pPr>
            <a:r>
              <a:rPr lang="en-US" sz="2000" dirty="0" smtClean="0">
                <a:latin typeface="Times New Roman" charset="0"/>
                <a:cs typeface="Times New Roman" charset="0"/>
              </a:rPr>
              <a:t>Helps students understand life and work are increasingly complex and how to deal with these problems.</a:t>
            </a:r>
          </a:p>
          <a:p>
            <a:pPr marL="0" indent="0" eaLnBrk="1" hangingPunct="1">
              <a:lnSpc>
                <a:spcPct val="100000"/>
              </a:lnSpc>
              <a:spcBef>
                <a:spcPct val="20000"/>
              </a:spcBef>
              <a:spcAft>
                <a:spcPct val="0"/>
              </a:spcAft>
              <a:buFont typeface="Times New Roman" charset="0"/>
              <a:buChar char="•"/>
            </a:pPr>
            <a:endParaRPr lang="en-US" sz="2000" dirty="0" smtClean="0">
              <a:latin typeface="Times New Roman" charset="0"/>
              <a:cs typeface="Times New Roman" charset="0"/>
            </a:endParaRPr>
          </a:p>
          <a:p>
            <a:pPr marL="0" indent="0" eaLnBrk="1" hangingPunct="1">
              <a:lnSpc>
                <a:spcPct val="100000"/>
              </a:lnSpc>
              <a:spcBef>
                <a:spcPct val="20000"/>
              </a:spcBef>
              <a:spcAft>
                <a:spcPct val="0"/>
              </a:spcAft>
            </a:pPr>
            <a:endParaRPr lang="en-US" sz="2000" dirty="0" smtClean="0">
              <a:latin typeface="Times New Roman" charset="0"/>
              <a:cs typeface="Times New Roman" charset="0"/>
            </a:endParaRPr>
          </a:p>
          <a:p>
            <a:pPr marL="0" indent="0" eaLnBrk="1" hangingPunct="1">
              <a:lnSpc>
                <a:spcPct val="100000"/>
              </a:lnSpc>
              <a:spcBef>
                <a:spcPct val="20000"/>
              </a:spcBef>
              <a:spcAft>
                <a:spcPct val="0"/>
              </a:spcAft>
              <a:buFont typeface="Times New Roman" charset="0"/>
              <a:buChar char="•"/>
            </a:pPr>
            <a:endParaRPr lang="en-US" sz="2000" dirty="0" smtClean="0">
              <a:latin typeface="Times New Roman" charset="0"/>
              <a:cs typeface="Times New Roman" charset="0"/>
            </a:endParaRPr>
          </a:p>
        </p:txBody>
      </p:sp>
      <p:pic>
        <p:nvPicPr>
          <p:cNvPr id="44036" name="Content Placeholder 5" descr="21st Century Skills.jpg"/>
          <p:cNvPicPr>
            <a:picLocks noGrp="1" noChangeAspect="1"/>
          </p:cNvPicPr>
          <p:nvPr>
            <p:ph sz="half" idx="4294967295"/>
          </p:nvPr>
        </p:nvPicPr>
        <p:blipFill>
          <a:blip r:embed="rId2"/>
          <a:srcRect/>
          <a:stretch>
            <a:fillRect/>
          </a:stretch>
        </p:blipFill>
        <p:spPr>
          <a:xfrm>
            <a:off x="5124450" y="2352675"/>
            <a:ext cx="4956175" cy="4198938"/>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0" y="301625"/>
            <a:ext cx="9059863" cy="1252538"/>
          </a:xfrm>
        </p:spPr>
        <p:txBody>
          <a:bodyPr lIns="100794" tIns="50397" rIns="100794" bIns="50397">
            <a:normAutofit/>
          </a:bodyPr>
          <a:lstStyle/>
          <a:p>
            <a:pPr eaLnBrk="1" hangingPunct="1"/>
            <a:r>
              <a:rPr lang="en-US" sz="3200" b="1" dirty="0" smtClean="0"/>
              <a:t>National Educational Technology Standards (NETS)</a:t>
            </a:r>
          </a:p>
        </p:txBody>
      </p:sp>
      <p:sp>
        <p:nvSpPr>
          <p:cNvPr id="46083" name="Content Placeholder 2"/>
          <p:cNvSpPr>
            <a:spLocks noGrp="1"/>
          </p:cNvSpPr>
          <p:nvPr>
            <p:ph sz="half" idx="4294967295"/>
          </p:nvPr>
        </p:nvSpPr>
        <p:spPr>
          <a:xfrm>
            <a:off x="0" y="1763713"/>
            <a:ext cx="4451350" cy="5543550"/>
          </a:xfrm>
        </p:spPr>
        <p:txBody>
          <a:bodyPr lIns="100794" tIns="50397" rIns="100794" bIns="50397">
            <a:noAutofit/>
          </a:bodyPr>
          <a:lstStyle/>
          <a:p>
            <a:pPr marL="0" indent="0" eaLnBrk="1" hangingPunct="1">
              <a:lnSpc>
                <a:spcPct val="100000"/>
              </a:lnSpc>
              <a:spcBef>
                <a:spcPct val="20000"/>
              </a:spcBef>
              <a:spcAft>
                <a:spcPct val="0"/>
              </a:spcAft>
            </a:pPr>
            <a:r>
              <a:rPr lang="en-US" sz="2100" b="1" u="sng" dirty="0" smtClean="0">
                <a:latin typeface="Times New Roman" charset="0"/>
                <a:cs typeface="Times New Roman" charset="0"/>
              </a:rPr>
              <a:t>NETS for Teachers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Engages students with real world and authentic problems using digital tools and resources.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Uses digital tools for students to collaborate and communicate with other group members.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Teachers need to understand what the community is like they are teaching in.</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If there are diverse learners in classes they need to have all needs met to perform at their best ability.</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Teachers need to continue their  education to become a better teacher every year.</a:t>
            </a:r>
          </a:p>
        </p:txBody>
      </p:sp>
      <p:sp>
        <p:nvSpPr>
          <p:cNvPr id="46084" name="Content Placeholder 3"/>
          <p:cNvSpPr>
            <a:spLocks noGrp="1"/>
          </p:cNvSpPr>
          <p:nvPr>
            <p:ph sz="half" idx="4294967295"/>
          </p:nvPr>
        </p:nvSpPr>
        <p:spPr>
          <a:xfrm>
            <a:off x="5634038" y="1768475"/>
            <a:ext cx="4446587" cy="4979988"/>
          </a:xfrm>
        </p:spPr>
        <p:txBody>
          <a:bodyPr lIns="100794" tIns="50397" rIns="100794" bIns="50397">
            <a:noAutofit/>
          </a:bodyPr>
          <a:lstStyle/>
          <a:p>
            <a:pPr marL="0" indent="0" eaLnBrk="1" hangingPunct="1">
              <a:lnSpc>
                <a:spcPct val="100000"/>
              </a:lnSpc>
              <a:spcBef>
                <a:spcPct val="20000"/>
              </a:spcBef>
              <a:spcAft>
                <a:spcPct val="0"/>
              </a:spcAft>
            </a:pPr>
            <a:r>
              <a:rPr lang="en-US" sz="2100" b="1" u="sng" dirty="0" smtClean="0">
                <a:latin typeface="Times New Roman" charset="0"/>
                <a:cs typeface="Times New Roman" charset="0"/>
              </a:rPr>
              <a:t>NETS for Students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With knowledge students already know they create new ideas and products.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Students collaborate in groups face-to-face and virtually.</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Students use digital tools to do research projects.</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During the research process students use critical thinking skills for the overall goal of the project.</a:t>
            </a:r>
          </a:p>
          <a:p>
            <a:pPr marL="0" indent="0" eaLnBrk="1" hangingPunct="1">
              <a:lnSpc>
                <a:spcPct val="100000"/>
              </a:lnSpc>
              <a:spcBef>
                <a:spcPct val="20000"/>
              </a:spcBef>
              <a:spcAft>
                <a:spcPct val="0"/>
              </a:spcAft>
              <a:buFont typeface="Times New Roman" charset="0"/>
              <a:buChar char="•"/>
            </a:pPr>
            <a:r>
              <a:rPr lang="en-US" sz="2100" dirty="0" smtClean="0">
                <a:latin typeface="Times New Roman" charset="0"/>
                <a:cs typeface="Times New Roman" charset="0"/>
              </a:rPr>
              <a:t>Students have proficiencies they have to accomplish before leaving grades K-4, 5-8, 9-12.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Academic Standards</a:t>
            </a:r>
          </a:p>
        </p:txBody>
      </p:sp>
      <p:sp>
        <p:nvSpPr>
          <p:cNvPr id="48131" name="Content Placeholder 2"/>
          <p:cNvSpPr>
            <a:spLocks noGrp="1"/>
          </p:cNvSpPr>
          <p:nvPr>
            <p:ph idx="4294967295"/>
          </p:nvPr>
        </p:nvSpPr>
        <p:spPr>
          <a:xfrm>
            <a:off x="0" y="1768475"/>
            <a:ext cx="9059863" cy="4979988"/>
          </a:xfrm>
        </p:spPr>
        <p:txBody>
          <a:bodyPr lIns="100794" tIns="50397" rIns="100794" bIns="50397"/>
          <a:lstStyle/>
          <a:p>
            <a:pPr eaLnBrk="1"/>
            <a:r>
              <a:rPr lang="en-US" sz="2800" dirty="0" smtClean="0">
                <a:latin typeface="Times New Roman" charset="0"/>
                <a:cs typeface="Times New Roman" charset="0"/>
              </a:rPr>
              <a:t>These are the standards students are expected to know, understand and be able to do.</a:t>
            </a:r>
          </a:p>
          <a:p>
            <a:pPr eaLnBrk="1"/>
            <a:r>
              <a:rPr lang="en-US" sz="2800" dirty="0" smtClean="0">
                <a:latin typeface="Times New Roman" charset="0"/>
                <a:cs typeface="Times New Roman" charset="0"/>
              </a:rPr>
              <a:t>These standards are what teachers think will make students successful in college or the workforce.</a:t>
            </a:r>
          </a:p>
          <a:p>
            <a:pPr eaLnBrk="1"/>
            <a:r>
              <a:rPr lang="en-US" sz="2800" dirty="0" smtClean="0">
                <a:latin typeface="Times New Roman" charset="0"/>
                <a:cs typeface="Times New Roman" charset="0"/>
              </a:rPr>
              <a:t>Every state has their own standards, but standards are going to have the same characteristics.  </a:t>
            </a:r>
          </a:p>
          <a:p>
            <a:pPr eaLnBrk="1"/>
            <a:r>
              <a:rPr lang="en-US" sz="2800" dirty="0" smtClean="0">
                <a:latin typeface="Times New Roman" charset="0"/>
                <a:cs typeface="Times New Roman" charset="0"/>
              </a:rPr>
              <a:t>Standards are in place for students, who transfer to a different school in the same state they will not be far behind.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Teaching With The Standards</a:t>
            </a:r>
          </a:p>
        </p:txBody>
      </p:sp>
      <p:sp>
        <p:nvSpPr>
          <p:cNvPr id="49155" name="Content Placeholder 2"/>
          <p:cNvSpPr>
            <a:spLocks noGrp="1"/>
          </p:cNvSpPr>
          <p:nvPr>
            <p:ph idx="4294967295"/>
          </p:nvPr>
        </p:nvSpPr>
        <p:spPr>
          <a:xfrm>
            <a:off x="1008063" y="1763713"/>
            <a:ext cx="9072562" cy="5208587"/>
          </a:xfrm>
        </p:spPr>
        <p:txBody>
          <a:bodyPr lIns="100794" tIns="50397" rIns="100794" bIns="50397">
            <a:normAutofit/>
          </a:bodyPr>
          <a:lstStyle/>
          <a:p>
            <a:pPr eaLnBrk="1"/>
            <a:r>
              <a:rPr lang="en-US" sz="2400" dirty="0" smtClean="0">
                <a:latin typeface="Times New Roman" charset="0"/>
                <a:cs typeface="Times New Roman" charset="0"/>
              </a:rPr>
              <a:t>When teaching standards teachers can implement more than one standard in each lesson.  This will allow teachers to cover more standards and not feel crunched for time.</a:t>
            </a:r>
          </a:p>
          <a:p>
            <a:pPr eaLnBrk="1"/>
            <a:r>
              <a:rPr lang="en-US" sz="2400" dirty="0" smtClean="0">
                <a:latin typeface="Times New Roman" charset="0"/>
                <a:cs typeface="Times New Roman" charset="0"/>
              </a:rPr>
              <a:t>At the beginning of the course teachers need to inform students of the standards covered during the course.  </a:t>
            </a:r>
          </a:p>
          <a:p>
            <a:pPr eaLnBrk="1"/>
            <a:r>
              <a:rPr lang="en-US" sz="2400" dirty="0" smtClean="0">
                <a:latin typeface="Times New Roman" charset="0"/>
                <a:cs typeface="Times New Roman" charset="0"/>
              </a:rPr>
              <a:t>Teachers need to have rubrics because students need to know what is expected of them during the lessons.</a:t>
            </a:r>
          </a:p>
          <a:p>
            <a:pPr eaLnBrk="1"/>
            <a:r>
              <a:rPr lang="en-US" sz="2400" dirty="0" smtClean="0">
                <a:latin typeface="Times New Roman" charset="0"/>
                <a:cs typeface="Times New Roman" charset="0"/>
              </a:rPr>
              <a:t>Real world problems will have students collaborating and engaged in the lesson more because they feel they can make a difference.</a:t>
            </a:r>
          </a:p>
          <a:p>
            <a:pPr eaLnBrk="1"/>
            <a:r>
              <a:rPr lang="en-US" sz="2400" dirty="0" smtClean="0">
                <a:latin typeface="Times New Roman" charset="0"/>
                <a:cs typeface="Times New Roman" charset="0"/>
              </a:rPr>
              <a:t>Have essential questions to have students critically thinking and thinking deeper into the lessons.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0" y="301625"/>
            <a:ext cx="9059863" cy="1252538"/>
          </a:xfrm>
        </p:spPr>
        <p:txBody>
          <a:bodyPr lIns="100794" tIns="50397" rIns="100794" bIns="50397">
            <a:normAutofit/>
          </a:bodyPr>
          <a:lstStyle/>
          <a:p>
            <a:pPr eaLnBrk="1"/>
            <a:r>
              <a:rPr lang="en-US" sz="3200" b="1" dirty="0" smtClean="0"/>
              <a:t>Assessment</a:t>
            </a:r>
          </a:p>
        </p:txBody>
      </p:sp>
      <p:sp>
        <p:nvSpPr>
          <p:cNvPr id="50179" name="Content Placeholder 2"/>
          <p:cNvSpPr>
            <a:spLocks noGrp="1"/>
          </p:cNvSpPr>
          <p:nvPr>
            <p:ph idx="4294967295"/>
          </p:nvPr>
        </p:nvSpPr>
        <p:spPr>
          <a:xfrm>
            <a:off x="1008063" y="1763713"/>
            <a:ext cx="9072562" cy="5795962"/>
          </a:xfrm>
        </p:spPr>
        <p:txBody>
          <a:bodyPr lIns="100794" tIns="50397" rIns="100794" bIns="50397"/>
          <a:lstStyle/>
          <a:p>
            <a:pPr eaLnBrk="1">
              <a:buFont typeface="Arial" pitchFamily="34" charset="0"/>
              <a:buChar char="•"/>
            </a:pPr>
            <a:r>
              <a:rPr lang="en-US" sz="2400" dirty="0" smtClean="0">
                <a:latin typeface="Times New Roman" charset="0"/>
                <a:cs typeface="Times New Roman" charset="0"/>
              </a:rPr>
              <a:t>There are a lot of ways to assess students.  Not one way is the best.</a:t>
            </a:r>
          </a:p>
          <a:p>
            <a:pPr eaLnBrk="1">
              <a:buFont typeface="Arial" pitchFamily="34" charset="0"/>
              <a:buChar char="•"/>
            </a:pPr>
            <a:r>
              <a:rPr lang="en-US" sz="2400" dirty="0" smtClean="0">
                <a:latin typeface="Times New Roman" charset="0"/>
                <a:cs typeface="Times New Roman" charset="0"/>
              </a:rPr>
              <a:t>Define the assessment so students have a complete understanding of what is expected of them.</a:t>
            </a:r>
          </a:p>
          <a:p>
            <a:pPr eaLnBrk="1">
              <a:buFont typeface="Arial" pitchFamily="34" charset="0"/>
              <a:buChar char="•"/>
            </a:pPr>
            <a:r>
              <a:rPr lang="en-US" sz="2400" dirty="0" smtClean="0">
                <a:latin typeface="Times New Roman" charset="0"/>
                <a:cs typeface="Times New Roman" charset="0"/>
              </a:rPr>
              <a:t>Having an authentic assessment will provide a more clear way to grade students.</a:t>
            </a:r>
          </a:p>
          <a:p>
            <a:pPr eaLnBrk="1">
              <a:buFont typeface="Arial" pitchFamily="34" charset="0"/>
              <a:buChar char="•"/>
            </a:pPr>
            <a:r>
              <a:rPr lang="en-US" sz="2400" dirty="0" smtClean="0">
                <a:latin typeface="Times New Roman" charset="0"/>
                <a:cs typeface="Times New Roman" charset="0"/>
              </a:rPr>
              <a:t>There should be rubrics and standards in place for students to understand how to complete assignments.</a:t>
            </a:r>
          </a:p>
          <a:p>
            <a:pPr eaLnBrk="1">
              <a:buFont typeface="Arial" pitchFamily="34" charset="0"/>
              <a:buChar char="•"/>
            </a:pPr>
            <a:r>
              <a:rPr lang="en-US" sz="2400" dirty="0" smtClean="0">
                <a:latin typeface="Times New Roman" charset="0"/>
                <a:cs typeface="Times New Roman" charset="0"/>
              </a:rPr>
              <a:t>Teachers should incorporate technology to make the lessons more effective and efficient.</a:t>
            </a:r>
          </a:p>
          <a:p>
            <a:pPr eaLnBrk="1">
              <a:buFont typeface="Arial" pitchFamily="34" charset="0"/>
              <a:buChar char="•"/>
            </a:pPr>
            <a:r>
              <a:rPr lang="en-US" sz="2400" dirty="0" smtClean="0">
                <a:latin typeface="Times New Roman" charset="0"/>
                <a:cs typeface="Times New Roman" charset="0"/>
              </a:rPr>
              <a:t>By providing an authentic assessment it will allow students to think more critically.</a:t>
            </a:r>
          </a:p>
          <a:p>
            <a:pPr eaLnBrk="1">
              <a:buFont typeface="Arial" pitchFamily="34" charset="0"/>
              <a:buChar char="•"/>
            </a:pPr>
            <a:r>
              <a:rPr lang="en-US" sz="2400" dirty="0" smtClean="0">
                <a:latin typeface="Times New Roman" charset="0"/>
                <a:cs typeface="Times New Roman" charset="0"/>
              </a:rPr>
              <a:t>If an authentic assessment, rubric and task is the way to go then visit this website to create </a:t>
            </a:r>
            <a:r>
              <a:rPr lang="en-US" sz="2400" dirty="0" smtClean="0">
                <a:latin typeface="Times New Roman" charset="0"/>
                <a:cs typeface="Times New Roman" charset="0"/>
                <a:hlinkClick r:id="rId2"/>
              </a:rPr>
              <a:t>authentic assessments</a:t>
            </a:r>
            <a:r>
              <a:rPr lang="en-US" sz="2400" dirty="0" smtClean="0">
                <a:latin typeface="Times New Roman" charset="0"/>
                <a:cs typeface="Times New Roman" charset="0"/>
              </a:rPr>
              <a:t>.</a:t>
            </a:r>
          </a:p>
          <a:p>
            <a:pPr eaLnBrk="1">
              <a:buFont typeface="Arial" pitchFamily="34" charset="0"/>
              <a:buChar char="•"/>
            </a:pPr>
            <a:endParaRPr lang="en-US" sz="2400" dirty="0" smtClean="0">
              <a:latin typeface="Times New Roman" charset="0"/>
              <a:cs typeface="Times New Roman" charset="0"/>
            </a:endParaRPr>
          </a:p>
          <a:p>
            <a:pPr eaLnBrk="1"/>
            <a:endParaRPr lang="en-US" sz="2400" dirty="0" smtClean="0">
              <a:latin typeface="Times New Roman" charset="0"/>
              <a:cs typeface="Times New Roman"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Grp="1" noChangeArrowheads="1"/>
          </p:cNvSpPr>
          <p:nvPr>
            <p:ph type="title"/>
          </p:nvPr>
        </p:nvSpPr>
        <p:spPr>
          <a:xfrm>
            <a:off x="457200" y="457200"/>
            <a:ext cx="9064625" cy="1360488"/>
          </a:xfrm>
        </p:spPr>
        <p:txBody>
          <a:bodyPr>
            <a:normAutofit fontScale="90000"/>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dirty="0" smtClean="0"/>
              <a:t>Pedagogy Specialist</a:t>
            </a:r>
            <a:r>
              <a:rPr lang="en-US" dirty="0" smtClean="0"/>
              <a:t/>
            </a:r>
            <a:br>
              <a:rPr lang="en-US" dirty="0" smtClean="0"/>
            </a:br>
            <a:r>
              <a:rPr lang="en-US" sz="2600" i="1" dirty="0" smtClean="0"/>
              <a:t>The art, science, or profession of teaching.  The principles and methods of instruction, how one teaches.</a:t>
            </a:r>
          </a:p>
        </p:txBody>
      </p:sp>
      <p:sp>
        <p:nvSpPr>
          <p:cNvPr id="52227" name="Rectangle 2"/>
          <p:cNvSpPr>
            <a:spLocks noGrp="1" noChangeArrowheads="1"/>
          </p:cNvSpPr>
          <p:nvPr>
            <p:ph idx="1"/>
          </p:nvPr>
        </p:nvSpPr>
        <p:spPr>
          <a:xfrm>
            <a:off x="457200" y="1936750"/>
            <a:ext cx="9064625" cy="5464175"/>
          </a:xfrm>
        </p:spPr>
        <p:txBody>
          <a:bodyPr/>
          <a:lstStyle/>
          <a:p>
            <a:pPr marL="171450" indent="-169863" eaLnBrk="1">
              <a:buFont typeface="Times New Roman" charset="0"/>
              <a:buChar char="•"/>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This portion of the presentation will look at how teachers teach</a:t>
            </a:r>
          </a:p>
          <a:p>
            <a:pPr marL="171450" indent="-169863" eaLnBrk="1">
              <a:buFont typeface="Times New Roman" charset="0"/>
              <a:buChar char="•"/>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Different methods of instruction to reach students on a personal level</a:t>
            </a:r>
          </a:p>
          <a:p>
            <a:pPr marL="171450" indent="-169863" eaLnBrk="1">
              <a:buFont typeface="Times New Roman" charset="0"/>
              <a:buChar char="•"/>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The role of the teacher and the student in the classroom</a:t>
            </a:r>
          </a:p>
          <a:p>
            <a:pPr marL="171450" indent="-169863" eaLnBrk="1">
              <a:buFont typeface="Times New Roman" charset="0"/>
              <a:buChar char="•"/>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What are engaged learners and how can teachers achieve them</a:t>
            </a:r>
          </a:p>
          <a:p>
            <a:pPr marL="171450" indent="-169863" eaLnBrk="1">
              <a:buFont typeface="Times New Roman" charset="0"/>
              <a:buChar char="•"/>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Provide positive feedback and assessment</a:t>
            </a:r>
          </a:p>
          <a:p>
            <a:pPr marL="682625" indent="-681038" eaLnBrk="1">
              <a:buClrTx/>
              <a:buSzTx/>
              <a:buFontTx/>
              <a:buNone/>
              <a:tabLst>
                <a:tab pos="682625"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Grp="1" noChangeArrowheads="1"/>
          </p:cNvSpPr>
          <p:nvPr>
            <p:ph type="title"/>
          </p:nvPr>
        </p:nvSpPr>
        <p:spPr/>
        <p:txBody>
          <a:bodyPr>
            <a:norm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t>Methods of Instruction</a:t>
            </a:r>
          </a:p>
        </p:txBody>
      </p:sp>
      <p:sp>
        <p:nvSpPr>
          <p:cNvPr id="54275" name="Rectangle 2"/>
          <p:cNvSpPr>
            <a:spLocks noGrp="1" noChangeArrowheads="1"/>
          </p:cNvSpPr>
          <p:nvPr>
            <p:ph idx="1"/>
          </p:nvPr>
        </p:nvSpPr>
        <p:spPr/>
        <p:txBody>
          <a:bodyPr>
            <a:normAutofit fontScale="92500" lnSpcReduction="20000"/>
          </a:bodyPr>
          <a:lstStyle/>
          <a:p>
            <a:pPr marL="171450" indent="-169863">
              <a:tabLst>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Outcome Based: </a:t>
            </a:r>
            <a:r>
              <a:rPr lang="en-US" sz="2800" dirty="0" smtClean="0">
                <a:latin typeface="Times New Roman" pitchFamily="18" charset="0"/>
                <a:cs typeface="Times New Roman" pitchFamily="18" charset="0"/>
              </a:rPr>
              <a:t>Teach to the bigger picture, not all students will be attending college after high school, keep those students in mind.  Teach for a desired outcome, students should leave the classroom with a wide array of knowledge that will help them with any path they take.</a:t>
            </a:r>
          </a:p>
          <a:p>
            <a:pPr marL="171450" indent="-169863">
              <a:tabLst>
                <a:tab pos="682625"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Collaborative: </a:t>
            </a:r>
            <a:r>
              <a:rPr lang="en-US" sz="2800" dirty="0" smtClean="0">
                <a:latin typeface="Times New Roman" pitchFamily="18" charset="0"/>
                <a:cs typeface="Times New Roman" pitchFamily="18" charset="0"/>
              </a:rPr>
              <a:t>Allow students to work together in groups to share ideas and get input from their peers.  Open the classroom up to debates so and free flowing ideas.</a:t>
            </a:r>
          </a:p>
          <a:p>
            <a:pPr marL="228600" indent="-227013">
              <a:tabLst>
                <a:tab pos="228600"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b="1" dirty="0" smtClean="0">
                <a:latin typeface="Times New Roman" pitchFamily="18" charset="0"/>
                <a:cs typeface="Times New Roman" pitchFamily="18" charset="0"/>
              </a:rPr>
              <a:t>Socratic Learning &amp; Questioning:  </a:t>
            </a:r>
            <a:r>
              <a:rPr lang="en-US" sz="2800" dirty="0" smtClean="0">
                <a:latin typeface="Times New Roman" pitchFamily="18" charset="0"/>
                <a:cs typeface="Times New Roman" pitchFamily="18" charset="0"/>
              </a:rPr>
              <a:t>Ask students questions to get the desired outcome.  This forces students to think critically, the answer is not always the most obvious.</a:t>
            </a:r>
          </a:p>
          <a:p>
            <a:pPr marL="228600" indent="-227013">
              <a:tabLst>
                <a:tab pos="228600"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800" b="1" dirty="0" smtClean="0">
                <a:latin typeface="Times New Roman" pitchFamily="18" charset="0"/>
                <a:cs typeface="Times New Roman" pitchFamily="18" charset="0"/>
              </a:rPr>
              <a:t>Technology Integration: </a:t>
            </a:r>
            <a:r>
              <a:rPr lang="en-US" sz="2800" dirty="0" smtClean="0">
                <a:latin typeface="Times New Roman" pitchFamily="18" charset="0"/>
                <a:cs typeface="Times New Roman" pitchFamily="18" charset="0"/>
              </a:rPr>
              <a:t>Use of technology should be transparent, and it should support the curricular goals, and help students to efficiently reach their goal.</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Grp="1" noChangeArrowheads="1"/>
          </p:cNvSpPr>
          <p:nvPr>
            <p:ph type="title"/>
          </p:nvPr>
        </p:nvSpPr>
        <p:spPr>
          <a:xfrm>
            <a:off x="503238" y="354013"/>
            <a:ext cx="9070975" cy="1246187"/>
          </a:xfrm>
        </p:spPr>
        <p:txBody>
          <a:bodyPr>
            <a:norm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t>Role of Students and Teacher in the Classroom</a:t>
            </a:r>
          </a:p>
        </p:txBody>
      </p:sp>
      <p:sp>
        <p:nvSpPr>
          <p:cNvPr id="58371" name="Rectangle 2"/>
          <p:cNvSpPr>
            <a:spLocks noGrp="1" noChangeArrowheads="1"/>
          </p:cNvSpPr>
          <p:nvPr>
            <p:ph idx="1"/>
          </p:nvPr>
        </p:nvSpPr>
        <p:spPr>
          <a:xfrm>
            <a:off x="503238" y="1768475"/>
            <a:ext cx="9070975" cy="4927600"/>
          </a:xfrm>
        </p:spPr>
        <p:txBody>
          <a:bodyPr/>
          <a:lstStyle/>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Encourage students to be critical thinkers.</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Challenge students so they don't get bored and lose interest.</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Open classroom up for debates, and class discussions so students can get insight from how their peers think and feel.</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Change up the instruction method used because students all learn in different ways.</a:t>
            </a:r>
          </a:p>
          <a:p>
            <a:pPr marL="677863" indent="-677863">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Empower students with technology and educational tools in the classroom</a:t>
            </a:r>
          </a:p>
          <a:p>
            <a:pPr marL="677863" indent="-677863" eaLnBrk="1">
              <a:buClrTx/>
              <a:buSzTx/>
              <a:buFontTx/>
              <a:buNone/>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endParaRPr lang="en-US"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Grp="1" noChangeArrowheads="1"/>
          </p:cNvSpPr>
          <p:nvPr>
            <p:ph type="title"/>
          </p:nvPr>
        </p:nvSpPr>
        <p:spPr>
          <a:xfrm>
            <a:off x="503238" y="301625"/>
            <a:ext cx="9069387" cy="1260475"/>
          </a:xfrm>
        </p:spPr>
        <p:txBody>
          <a:bodyPr>
            <a:norm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t>Empowering the Students</a:t>
            </a:r>
          </a:p>
        </p:txBody>
      </p:sp>
      <p:sp>
        <p:nvSpPr>
          <p:cNvPr id="62467" name="Rectangle 2"/>
          <p:cNvSpPr>
            <a:spLocks noGrp="1" noChangeArrowheads="1"/>
          </p:cNvSpPr>
          <p:nvPr>
            <p:ph idx="1"/>
          </p:nvPr>
        </p:nvSpPr>
        <p:spPr>
          <a:xfrm>
            <a:off x="503238" y="1768475"/>
            <a:ext cx="9069387" cy="5283200"/>
          </a:xfrm>
        </p:spPr>
        <p:txBody>
          <a:bodyPr>
            <a:normAutofit/>
          </a:bodyPr>
          <a:lstStyle/>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Relate lessons to real world situations.</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Give students curriculum they can relate to.</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Use technology to support teaching methods, not take them over.</a:t>
            </a:r>
          </a:p>
          <a:p>
            <a:pPr marL="677863" indent="-677863" eaLnBrk="1">
              <a:buFont typeface="Times New Roman" charset="0"/>
              <a:buChar char="•"/>
              <a:tabLst>
                <a:tab pos="677863"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sz="2800" dirty="0" smtClean="0">
                <a:latin typeface="Times New Roman" pitchFamily="18" charset="0"/>
                <a:cs typeface="Times New Roman" pitchFamily="18" charset="0"/>
              </a:rPr>
              <a:t>Inform students of the big ideas and essential questions, performance requirements, and evaluative criteria at the beginning of the unit or course.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503238" y="290513"/>
            <a:ext cx="9070975" cy="1285875"/>
          </a:xfrm>
        </p:spPr>
        <p:txBody>
          <a:bodyPr tIns="38880">
            <a:normAutofit/>
          </a:bodyPr>
          <a:lstStyle/>
          <a:p>
            <a:pP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t>Characteristics of engaging, effective instruction</a:t>
            </a:r>
          </a:p>
        </p:txBody>
      </p:sp>
      <p:sp>
        <p:nvSpPr>
          <p:cNvPr id="16387" name="Rectangle 2"/>
          <p:cNvSpPr>
            <a:spLocks noGrp="1" noChangeArrowheads="1"/>
          </p:cNvSpPr>
          <p:nvPr>
            <p:ph idx="1"/>
          </p:nvPr>
        </p:nvSpPr>
        <p:spPr>
          <a:xfrm>
            <a:off x="503238" y="1768475"/>
            <a:ext cx="9070975" cy="5464175"/>
          </a:xfrm>
        </p:spPr>
        <p:txBody>
          <a:bodyPr>
            <a:normAutofit/>
          </a:bodyPr>
          <a:lstStyle/>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Teacher is knowledgeable and believes strongly in what he or she is teaching.</a:t>
            </a:r>
          </a:p>
          <a:p>
            <a:pPr marL="423863" indent="-319088">
              <a:buSzPct val="45000"/>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Keep students active and involved.</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Seamless integration of technology into lesson plans.</a:t>
            </a:r>
          </a:p>
          <a:p>
            <a:pPr marL="423863" indent="-319088" eaLnBrk="1">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Be aware of community factors, language barriers, low income households.</a:t>
            </a:r>
          </a:p>
          <a:p>
            <a:pPr marL="423863" indent="-319088">
              <a:buSzPct val="45000"/>
              <a:buFont typeface="Wingdings" charset="2"/>
              <a:buChar char=""/>
              <a:tabLst>
                <a:tab pos="423863" algn="l"/>
                <a:tab pos="536575" algn="l"/>
                <a:tab pos="993775" algn="l"/>
                <a:tab pos="1450975" algn="l"/>
                <a:tab pos="1908175" algn="l"/>
                <a:tab pos="2365375" algn="l"/>
                <a:tab pos="2822575" algn="l"/>
                <a:tab pos="3279775" algn="l"/>
                <a:tab pos="3736975" algn="l"/>
                <a:tab pos="4194175" algn="l"/>
                <a:tab pos="4651375" algn="l"/>
                <a:tab pos="5108575" algn="l"/>
                <a:tab pos="5565775" algn="l"/>
                <a:tab pos="6022975" algn="l"/>
                <a:tab pos="6480175" algn="l"/>
                <a:tab pos="6937375" algn="l"/>
                <a:tab pos="7394575" algn="l"/>
                <a:tab pos="7851775" algn="l"/>
                <a:tab pos="8308975" algn="l"/>
                <a:tab pos="8766175" algn="l"/>
                <a:tab pos="9223375" algn="l"/>
              </a:tabLst>
            </a:pPr>
            <a:r>
              <a:rPr lang="en-US" sz="2800" dirty="0" smtClean="0">
                <a:latin typeface="Times New Roman" pitchFamily="18" charset="0"/>
                <a:cs typeface="Times New Roman" pitchFamily="18" charset="0"/>
              </a:rPr>
              <a:t>Don't give up on students, even if they give up on themselves.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Instructional Designer</a:t>
            </a:r>
            <a:endParaRPr lang="en-US" sz="3200" b="1" dirty="0"/>
          </a:p>
        </p:txBody>
      </p:sp>
      <p:sp>
        <p:nvSpPr>
          <p:cNvPr id="3" name="Content Placeholder 2"/>
          <p:cNvSpPr>
            <a:spLocks noGrp="1"/>
          </p:cNvSpPr>
          <p:nvPr>
            <p:ph idx="1"/>
          </p:nvPr>
        </p:nvSpPr>
        <p:spPr/>
        <p:txBody>
          <a:bodyPr>
            <a:normAutofit/>
          </a:bodyPr>
          <a:lstStyle/>
          <a:p>
            <a:pPr>
              <a:buNone/>
            </a:pPr>
            <a:r>
              <a:rPr lang="en-US" sz="2800" b="1" u="sng" dirty="0" smtClean="0">
                <a:latin typeface="Times New Roman" pitchFamily="18" charset="0"/>
                <a:cs typeface="Times New Roman" pitchFamily="18" charset="0"/>
              </a:rPr>
              <a:t>Key Information:</a:t>
            </a:r>
          </a:p>
          <a:p>
            <a:r>
              <a:rPr lang="en-US" sz="2800" dirty="0" smtClean="0">
                <a:latin typeface="Times New Roman" pitchFamily="18" charset="0"/>
                <a:cs typeface="Times New Roman" pitchFamily="18" charset="0"/>
              </a:rPr>
              <a:t>Teaching for Understanding</a:t>
            </a:r>
          </a:p>
          <a:p>
            <a:r>
              <a:rPr lang="en-US" sz="2800" dirty="0" smtClean="0">
                <a:latin typeface="Times New Roman" pitchFamily="18" charset="0"/>
                <a:cs typeface="Times New Roman" pitchFamily="18" charset="0"/>
              </a:rPr>
              <a:t>Understanding by Design/Backward Design</a:t>
            </a:r>
          </a:p>
          <a:p>
            <a:r>
              <a:rPr lang="en-US" sz="2800" dirty="0" smtClean="0">
                <a:latin typeface="Times New Roman" pitchFamily="18" charset="0"/>
                <a:cs typeface="Times New Roman" pitchFamily="18" charset="0"/>
              </a:rPr>
              <a:t>Developing Effective Goals and Objectives</a:t>
            </a:r>
          </a:p>
          <a:p>
            <a:r>
              <a:rPr lang="en-US" sz="2800" dirty="0" smtClean="0">
                <a:latin typeface="Times New Roman" pitchFamily="18" charset="0"/>
                <a:cs typeface="Times New Roman" pitchFamily="18" charset="0"/>
              </a:rPr>
              <a:t>Technology Integration</a:t>
            </a:r>
          </a:p>
          <a:p>
            <a:r>
              <a:rPr lang="en-US" sz="2800" dirty="0" smtClean="0">
                <a:latin typeface="Times New Roman" pitchFamily="18" charset="0"/>
                <a:cs typeface="Times New Roman" pitchFamily="18" charset="0"/>
              </a:rPr>
              <a:t>Literacies</a:t>
            </a:r>
          </a:p>
          <a:p>
            <a:r>
              <a:rPr lang="en-US" sz="2800" dirty="0" smtClean="0">
                <a:latin typeface="Times New Roman" pitchFamily="18" charset="0"/>
                <a:cs typeface="Times New Roman" pitchFamily="18" charset="0"/>
              </a:rPr>
              <a:t>Differentiating Instruction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Teaching for Understanding</a:t>
            </a:r>
            <a:endParaRPr lang="en-US" sz="3200" b="1"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The unit or course design</a:t>
            </a:r>
          </a:p>
          <a:p>
            <a:r>
              <a:rPr lang="en-US" sz="2800" dirty="0" smtClean="0">
                <a:latin typeface="Times New Roman" pitchFamily="18" charset="0"/>
                <a:cs typeface="Times New Roman" pitchFamily="18" charset="0"/>
              </a:rPr>
              <a:t>The Teacher</a:t>
            </a:r>
          </a:p>
          <a:p>
            <a:r>
              <a:rPr lang="en-US" sz="2800" dirty="0" smtClean="0">
                <a:latin typeface="Times New Roman" pitchFamily="18" charset="0"/>
                <a:cs typeface="Times New Roman" pitchFamily="18" charset="0"/>
              </a:rPr>
              <a:t>The Learners</a:t>
            </a:r>
          </a:p>
          <a:p>
            <a:r>
              <a:rPr lang="en-US" sz="2800" dirty="0" smtClean="0">
                <a:latin typeface="Times New Roman" pitchFamily="18" charset="0"/>
                <a:cs typeface="Times New Roman" pitchFamily="18" charset="0"/>
              </a:rPr>
              <a:t>In the classroom environment</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Understanding by Design/Backward Design</a:t>
            </a:r>
            <a:endParaRPr lang="en-US" sz="3200" b="1" dirty="0"/>
          </a:p>
        </p:txBody>
      </p:sp>
      <p:sp>
        <p:nvSpPr>
          <p:cNvPr id="3" name="Content Placeholder 2"/>
          <p:cNvSpPr>
            <a:spLocks noGrp="1"/>
          </p:cNvSpPr>
          <p:nvPr>
            <p:ph idx="1"/>
          </p:nvPr>
        </p:nvSpPr>
        <p:spPr/>
        <p:txBody>
          <a:bodyPr/>
          <a:lstStyle/>
          <a:p>
            <a:r>
              <a:rPr lang="en-US" sz="2800" dirty="0">
                <a:latin typeface="Times New Roman" pitchFamily="18" charset="0"/>
                <a:cs typeface="Times New Roman" pitchFamily="18" charset="0"/>
              </a:rPr>
              <a:t>Identify desired results</a:t>
            </a:r>
            <a:endParaRPr lang="en-US" sz="2800" dirty="0" smtClean="0">
              <a:latin typeface="Times New Roman" pitchFamily="18" charset="0"/>
              <a:cs typeface="Times New Roman" pitchFamily="18" charset="0"/>
            </a:endParaRPr>
          </a:p>
          <a:p>
            <a:r>
              <a:rPr lang="en-US" sz="2800" dirty="0">
                <a:latin typeface="Times New Roman" pitchFamily="18" charset="0"/>
                <a:cs typeface="Times New Roman" pitchFamily="18" charset="0"/>
              </a:rPr>
              <a:t>Determine acceptable </a:t>
            </a:r>
            <a:r>
              <a:rPr lang="en-US" sz="2800" dirty="0" smtClean="0">
                <a:latin typeface="Times New Roman" pitchFamily="18" charset="0"/>
                <a:cs typeface="Times New Roman" pitchFamily="18" charset="0"/>
              </a:rPr>
              <a:t>evidence</a:t>
            </a:r>
          </a:p>
          <a:p>
            <a:r>
              <a:rPr lang="en-US" sz="2800" dirty="0">
                <a:latin typeface="Times New Roman" pitchFamily="18" charset="0"/>
                <a:cs typeface="Times New Roman" pitchFamily="18" charset="0"/>
              </a:rPr>
              <a:t>Plan learning experiences and </a:t>
            </a:r>
            <a:r>
              <a:rPr lang="en-US" sz="2800" dirty="0" smtClean="0">
                <a:latin typeface="Times New Roman" pitchFamily="18" charset="0"/>
                <a:cs typeface="Times New Roman" pitchFamily="18" charset="0"/>
              </a:rPr>
              <a:t>instruction</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Developing Effective Goals and Objectives Levels</a:t>
            </a:r>
            <a:endParaRPr lang="en-US" sz="3200" b="1" dirty="0"/>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1: Knowledge</a:t>
            </a:r>
          </a:p>
          <a:p>
            <a:r>
              <a:rPr lang="en-US" sz="2800" dirty="0" smtClean="0">
                <a:latin typeface="Times New Roman" pitchFamily="18" charset="0"/>
                <a:cs typeface="Times New Roman" pitchFamily="18" charset="0"/>
              </a:rPr>
              <a:t>2: Comprehension</a:t>
            </a:r>
          </a:p>
          <a:p>
            <a:r>
              <a:rPr lang="en-US" sz="2800" dirty="0" smtClean="0">
                <a:latin typeface="Times New Roman" pitchFamily="18" charset="0"/>
                <a:cs typeface="Times New Roman" pitchFamily="18" charset="0"/>
              </a:rPr>
              <a:t>3: Application</a:t>
            </a:r>
          </a:p>
          <a:p>
            <a:r>
              <a:rPr lang="en-US" sz="2800" dirty="0" smtClean="0">
                <a:latin typeface="Times New Roman" pitchFamily="18" charset="0"/>
                <a:cs typeface="Times New Roman" pitchFamily="18" charset="0"/>
              </a:rPr>
              <a:t>4: Analysis</a:t>
            </a:r>
          </a:p>
          <a:p>
            <a:r>
              <a:rPr lang="en-US" sz="2800" dirty="0" smtClean="0">
                <a:latin typeface="Times New Roman" pitchFamily="18" charset="0"/>
                <a:cs typeface="Times New Roman" pitchFamily="18" charset="0"/>
              </a:rPr>
              <a:t>5: Synthesis</a:t>
            </a:r>
          </a:p>
          <a:p>
            <a:r>
              <a:rPr lang="en-US" sz="2800" dirty="0" smtClean="0">
                <a:latin typeface="Times New Roman" pitchFamily="18" charset="0"/>
                <a:cs typeface="Times New Roman" pitchFamily="18" charset="0"/>
              </a:rPr>
              <a:t>6: Evaluation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Technology Integration</a:t>
            </a:r>
            <a:endParaRPr lang="en-US" sz="3200" b="1" dirty="0"/>
          </a:p>
        </p:txBody>
      </p:sp>
      <p:sp>
        <p:nvSpPr>
          <p:cNvPr id="3" name="Content Placeholder 2"/>
          <p:cNvSpPr>
            <a:spLocks noGrp="1"/>
          </p:cNvSpPr>
          <p:nvPr>
            <p:ph idx="1"/>
          </p:nvPr>
        </p:nvSpPr>
        <p:spPr/>
        <p:txBody>
          <a:bodyPr>
            <a:normAutofit/>
          </a:bodyPr>
          <a:lstStyle/>
          <a:p>
            <a:pPr>
              <a:buNone/>
            </a:pPr>
            <a:r>
              <a:rPr lang="en-US" sz="2800" b="1" u="sng" dirty="0" smtClean="0">
                <a:latin typeface="Times New Roman" pitchFamily="18" charset="0"/>
                <a:cs typeface="Times New Roman" pitchFamily="18" charset="0"/>
              </a:rPr>
              <a:t>Elements Present in Good Models of Teaching with Technology:</a:t>
            </a:r>
          </a:p>
          <a:p>
            <a:r>
              <a:rPr lang="en-US" sz="2800" dirty="0" smtClean="0">
                <a:latin typeface="Times New Roman" pitchFamily="18" charset="0"/>
                <a:cs typeface="Times New Roman" pitchFamily="18" charset="0"/>
              </a:rPr>
              <a:t>1.</a:t>
            </a:r>
            <a:r>
              <a:rPr lang="en-US" sz="2800" b="1" dirty="0" smtClean="0">
                <a:latin typeface="Times New Roman" pitchFamily="18" charset="0"/>
                <a:cs typeface="Times New Roman" pitchFamily="18" charset="0"/>
              </a:rPr>
              <a:t> Standards</a:t>
            </a:r>
            <a:r>
              <a:rPr lang="en-US" sz="2800" dirty="0" smtClean="0">
                <a:latin typeface="Times New Roman" pitchFamily="18" charset="0"/>
                <a:cs typeface="Times New Roman" pitchFamily="18" charset="0"/>
              </a:rPr>
              <a:t>: Model must be aligned with local, state, and national standards. </a:t>
            </a:r>
          </a:p>
          <a:p>
            <a:r>
              <a:rPr lang="en-US" sz="2800"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Assessment: </a:t>
            </a:r>
            <a:r>
              <a:rPr lang="en-US" sz="2800" dirty="0" smtClean="0">
                <a:latin typeface="Times New Roman" pitchFamily="18" charset="0"/>
                <a:cs typeface="Times New Roman" pitchFamily="18" charset="0"/>
              </a:rPr>
              <a:t>Model must clearly identify indicators of success to the student.</a:t>
            </a:r>
          </a:p>
          <a:p>
            <a:pPr lvl="0"/>
            <a:r>
              <a:rPr lang="en-US" sz="2800" dirty="0" smtClean="0">
                <a:latin typeface="Times New Roman" pitchFamily="18" charset="0"/>
                <a:cs typeface="Times New Roman" pitchFamily="18" charset="0"/>
              </a:rPr>
              <a:t>3.</a:t>
            </a:r>
            <a:r>
              <a:rPr lang="en-US" sz="2800" b="1" dirty="0" smtClean="0">
                <a:latin typeface="Times New Roman" pitchFamily="18" charset="0"/>
                <a:cs typeface="Times New Roman" pitchFamily="18" charset="0"/>
              </a:rPr>
              <a:t> Accessibility: </a:t>
            </a:r>
            <a:r>
              <a:rPr lang="en-US" sz="2800" dirty="0" smtClean="0">
                <a:latin typeface="Times New Roman" pitchFamily="18" charset="0"/>
                <a:cs typeface="Times New Roman" pitchFamily="18" charset="0"/>
              </a:rPr>
              <a:t>Model must meet the needs of all learners including those with special needs.</a:t>
            </a:r>
          </a:p>
          <a:p>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Strategies of Learning</a:t>
            </a:r>
            <a:endParaRPr lang="en-US" sz="3200" b="1" dirty="0"/>
          </a:p>
        </p:txBody>
      </p:sp>
      <p:sp>
        <p:nvSpPr>
          <p:cNvPr id="3" name="Content Placeholder 2"/>
          <p:cNvSpPr>
            <a:spLocks noGrp="1"/>
          </p:cNvSpPr>
          <p:nvPr>
            <p:ph idx="1"/>
          </p:nvPr>
        </p:nvSpPr>
        <p:spPr/>
        <p:txBody>
          <a:bodyPr>
            <a:normAutofit fontScale="92500" lnSpcReduction="10000"/>
          </a:bodyPr>
          <a:lstStyle/>
          <a:p>
            <a:r>
              <a:rPr lang="en-US" sz="3000" b="1" dirty="0" smtClean="0">
                <a:latin typeface="Times New Roman" pitchFamily="18" charset="0"/>
                <a:cs typeface="Times New Roman" pitchFamily="18" charset="0"/>
              </a:rPr>
              <a:t>Active Learning</a:t>
            </a:r>
            <a:r>
              <a:rPr lang="en-US" sz="3000" dirty="0" smtClean="0">
                <a:latin typeface="Times New Roman" pitchFamily="18" charset="0"/>
                <a:cs typeface="Times New Roman" pitchFamily="18" charset="0"/>
              </a:rPr>
              <a:t>-Curricular activities rely on virtual and/or real controlling materials.</a:t>
            </a:r>
          </a:p>
          <a:p>
            <a:r>
              <a:rPr lang="en-US" sz="3000" b="1" dirty="0" smtClean="0">
                <a:latin typeface="Times New Roman" pitchFamily="18" charset="0"/>
                <a:cs typeface="Times New Roman" pitchFamily="18" charset="0"/>
              </a:rPr>
              <a:t>Constructive Learning</a:t>
            </a:r>
            <a:r>
              <a:rPr lang="en-US" sz="3000" dirty="0" smtClean="0">
                <a:latin typeface="Times New Roman" pitchFamily="18" charset="0"/>
                <a:cs typeface="Times New Roman" pitchFamily="18" charset="0"/>
              </a:rPr>
              <a:t>-Students construct their own understanding building on what they already know.</a:t>
            </a:r>
          </a:p>
          <a:p>
            <a:r>
              <a:rPr lang="en-US" sz="3000" b="1" dirty="0" smtClean="0">
                <a:latin typeface="Times New Roman" pitchFamily="18" charset="0"/>
                <a:cs typeface="Times New Roman" pitchFamily="18" charset="0"/>
              </a:rPr>
              <a:t>Authentic Learning</a:t>
            </a:r>
            <a:r>
              <a:rPr lang="en-US" sz="3000" dirty="0" smtClean="0">
                <a:latin typeface="Times New Roman" pitchFamily="18" charset="0"/>
                <a:cs typeface="Times New Roman" pitchFamily="18" charset="0"/>
              </a:rPr>
              <a:t>-Real world tasks and primary sources connect learners to the world around them.</a:t>
            </a:r>
          </a:p>
          <a:p>
            <a:r>
              <a:rPr lang="en-US" sz="3000" b="1" dirty="0" smtClean="0">
                <a:latin typeface="Times New Roman" pitchFamily="18" charset="0"/>
                <a:cs typeface="Times New Roman" pitchFamily="18" charset="0"/>
              </a:rPr>
              <a:t>Cooperative Learning</a:t>
            </a:r>
            <a:r>
              <a:rPr lang="en-US" sz="3000" dirty="0" smtClean="0">
                <a:latin typeface="Times New Roman" pitchFamily="18" charset="0"/>
                <a:cs typeface="Times New Roman" pitchFamily="18" charset="0"/>
              </a:rPr>
              <a:t>-Students work in groups with specific tasks or roles assigned.</a:t>
            </a:r>
          </a:p>
          <a:p>
            <a:r>
              <a:rPr lang="en-US" sz="3000" b="1" dirty="0" smtClean="0">
                <a:latin typeface="Times New Roman" pitchFamily="18" charset="0"/>
                <a:cs typeface="Times New Roman" pitchFamily="18" charset="0"/>
              </a:rPr>
              <a:t>Intentional/Reflective Learning</a:t>
            </a:r>
            <a:r>
              <a:rPr lang="en-US" sz="3000" dirty="0" smtClean="0">
                <a:latin typeface="Times New Roman" pitchFamily="18" charset="0"/>
                <a:cs typeface="Times New Roman" pitchFamily="18" charset="0"/>
              </a:rPr>
              <a:t>-Students are encouraged to generate their own questions and explain their problem solving strategies.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Steps on How to Differentiate Instruction</a:t>
            </a:r>
            <a:endParaRPr lang="en-US" sz="3200" b="1" dirty="0"/>
          </a:p>
        </p:txBody>
      </p:sp>
      <p:sp>
        <p:nvSpPr>
          <p:cNvPr id="3" name="Content Placeholder 2"/>
          <p:cNvSpPr>
            <a:spLocks noGrp="1"/>
          </p:cNvSpPr>
          <p:nvPr>
            <p:ph idx="1"/>
          </p:nvPr>
        </p:nvSpPr>
        <p:spPr/>
        <p:txBody>
          <a:bodyPr/>
          <a:lstStyle/>
          <a:p>
            <a:r>
              <a:rPr lang="en-US" sz="2800" b="1" dirty="0" smtClean="0">
                <a:latin typeface="Times New Roman" pitchFamily="18" charset="0"/>
                <a:cs typeface="Times New Roman" pitchFamily="18" charset="0"/>
              </a:rPr>
              <a:t>Step 1</a:t>
            </a:r>
            <a:r>
              <a:rPr lang="en-US" sz="2800" dirty="0" smtClean="0">
                <a:latin typeface="Times New Roman" pitchFamily="18" charset="0"/>
                <a:cs typeface="Times New Roman" pitchFamily="18" charset="0"/>
              </a:rPr>
              <a:t>- Know Your Students </a:t>
            </a:r>
          </a:p>
          <a:p>
            <a:r>
              <a:rPr lang="en-US" sz="2800" b="1" dirty="0" smtClean="0">
                <a:latin typeface="Times New Roman" pitchFamily="18" charset="0"/>
                <a:cs typeface="Times New Roman" pitchFamily="18" charset="0"/>
              </a:rPr>
              <a:t>Step 2</a:t>
            </a:r>
            <a:r>
              <a:rPr lang="en-US"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Have a Repertoire of Teaching Strategies</a:t>
            </a:r>
          </a:p>
          <a:p>
            <a:r>
              <a:rPr lang="en-US" sz="2800" b="1" dirty="0" smtClean="0">
                <a:latin typeface="Times New Roman" pitchFamily="18" charset="0"/>
                <a:cs typeface="Times New Roman" pitchFamily="18" charset="0"/>
              </a:rPr>
              <a:t>Step 3- </a:t>
            </a:r>
            <a:r>
              <a:rPr lang="en-US" sz="2800" dirty="0" smtClean="0">
                <a:latin typeface="Times New Roman" pitchFamily="18" charset="0"/>
                <a:cs typeface="Times New Roman" pitchFamily="18" charset="0"/>
              </a:rPr>
              <a:t>Identify a Variety of Instructional Activities</a:t>
            </a:r>
          </a:p>
          <a:p>
            <a:r>
              <a:rPr lang="en-US" sz="2800" b="1" dirty="0" smtClean="0">
                <a:latin typeface="Times New Roman" pitchFamily="18" charset="0"/>
                <a:cs typeface="Times New Roman" pitchFamily="18" charset="0"/>
              </a:rPr>
              <a:t>Step 4- </a:t>
            </a:r>
            <a:r>
              <a:rPr lang="en-US" sz="2800" dirty="0" smtClean="0">
                <a:latin typeface="Times New Roman" pitchFamily="18" charset="0"/>
                <a:cs typeface="Times New Roman" pitchFamily="18" charset="0"/>
              </a:rPr>
              <a:t>Identify Ways to Assess or Evaluate Student Progress</a:t>
            </a:r>
          </a:p>
          <a:p>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5"/>
          <p:cNvSpPr>
            <a:spLocks noGrp="1"/>
          </p:cNvSpPr>
          <p:nvPr>
            <p:ph idx="4294967295"/>
          </p:nvPr>
        </p:nvSpPr>
        <p:spPr>
          <a:xfrm>
            <a:off x="1008063" y="1679575"/>
            <a:ext cx="9072562" cy="5543550"/>
          </a:xfrm>
        </p:spPr>
        <p:txBody>
          <a:bodyPr/>
          <a:lstStyle/>
          <a:p>
            <a:pPr marL="273050" indent="-273050" defTabSz="914400" eaLnBrk="1"/>
            <a:r>
              <a:rPr lang="en-US" sz="2400" dirty="0" smtClean="0"/>
              <a:t>This unit relates to the constructivist theory by incorporating physical activities that promote learning about energy resources. The unit constructs experiments that force the students to find and evaluate alternate energy sources, such as alternate source of fuel for cars. Then conducting an appliance survey and comparing how countries are similar or different in their energy use. </a:t>
            </a:r>
          </a:p>
          <a:p>
            <a:pPr marL="273050" indent="-273050" defTabSz="914400" eaLnBrk="1"/>
            <a:r>
              <a:rPr lang="en-US" sz="2400" dirty="0" smtClean="0"/>
              <a:t>The project is active, it forces students to step outside of the box. They learn to set goals, monitor progress, provide feedback, assess thinking, processes, performances, and products. As well as reflecting on their learning.</a:t>
            </a:r>
          </a:p>
        </p:txBody>
      </p:sp>
      <p:sp>
        <p:nvSpPr>
          <p:cNvPr id="5" name="Title 4"/>
          <p:cNvSpPr>
            <a:spLocks noGrp="1"/>
          </p:cNvSpPr>
          <p:nvPr>
            <p:ph type="title" idx="4294967295"/>
          </p:nvPr>
        </p:nvSpPr>
        <p:spPr>
          <a:xfrm>
            <a:off x="0" y="166688"/>
            <a:ext cx="9074150" cy="1346200"/>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rPr>
              <a:t>Energy Innovation Unit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Final Education.wmv">
            <a:hlinkClick r:id="" action="ppaction://media"/>
          </p:cNvPr>
          <p:cNvPicPr>
            <a:picLocks noRot="1" noChangeAspect="1"/>
          </p:cNvPicPr>
          <p:nvPr>
            <a:videoFile r:link="rId1"/>
          </p:nvPr>
        </p:nvPicPr>
        <p:blipFill>
          <a:blip r:embed="rId3"/>
          <a:stretch>
            <a:fillRect/>
          </a:stretch>
        </p:blipFill>
        <p:spPr>
          <a:xfrm>
            <a:off x="1611312" y="1722437"/>
            <a:ext cx="6858000" cy="4572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Title 5"/>
          <p:cNvSpPr>
            <a:spLocks noGrp="1"/>
          </p:cNvSpPr>
          <p:nvPr>
            <p:ph type="title"/>
          </p:nvPr>
        </p:nvSpPr>
        <p:spPr>
          <a:xfrm>
            <a:off x="468312" y="198437"/>
            <a:ext cx="9156568" cy="1259946"/>
          </a:xfrm>
        </p:spPr>
        <p:txBody>
          <a:bodyPr/>
          <a:lstStyle/>
          <a:p>
            <a:r>
              <a:rPr lang="en-US" dirty="0" smtClean="0">
                <a:hlinkClick r:id="rId4"/>
              </a:rPr>
              <a:t>Energy Innovation</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fullScrn="1">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050" y="511152"/>
            <a:ext cx="8229600" cy="836654"/>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rPr>
              <a:t>Educational Theorists</a:t>
            </a:r>
          </a:p>
        </p:txBody>
      </p:sp>
      <p:sp>
        <p:nvSpPr>
          <p:cNvPr id="21507" name="Content Placeholder 3"/>
          <p:cNvSpPr>
            <a:spLocks noGrp="1"/>
          </p:cNvSpPr>
          <p:nvPr>
            <p:ph idx="1"/>
          </p:nvPr>
        </p:nvSpPr>
        <p:spPr/>
        <p:txBody>
          <a:bodyPr>
            <a:normAutofit/>
          </a:bodyPr>
          <a:lstStyle/>
          <a:p>
            <a:pPr marL="273050" indent="-273050" defTabSz="914400" eaLnBrk="1"/>
            <a:r>
              <a:rPr lang="en-US" sz="2800" b="1" dirty="0" smtClean="0">
                <a:solidFill>
                  <a:schemeClr val="tx1"/>
                </a:solidFill>
                <a:latin typeface="Times New Roman" pitchFamily="18" charset="0"/>
                <a:cs typeface="Times New Roman" pitchFamily="18" charset="0"/>
              </a:rPr>
              <a:t>Behaviorists Theorist: </a:t>
            </a:r>
          </a:p>
          <a:p>
            <a:pPr marL="273050" indent="-273050" defTabSz="914400" eaLnBrk="1"/>
            <a:r>
              <a:rPr lang="en-US" sz="2800" u="sng" dirty="0" smtClean="0">
                <a:solidFill>
                  <a:schemeClr val="tx1"/>
                </a:solidFill>
                <a:latin typeface="Times New Roman" pitchFamily="18" charset="0"/>
                <a:cs typeface="Times New Roman" pitchFamily="18" charset="0"/>
              </a:rPr>
              <a:t>B.F. Skinner</a:t>
            </a:r>
            <a:r>
              <a:rPr lang="en-US" sz="2800" dirty="0" smtClean="0">
                <a:solidFill>
                  <a:schemeClr val="tx1"/>
                </a:solidFill>
                <a:latin typeface="Times New Roman" pitchFamily="18" charset="0"/>
                <a:cs typeface="Times New Roman" pitchFamily="18" charset="0"/>
              </a:rPr>
              <a:t>: Learning is not doing; it is changing what we do. We may see that behavior has changed, but we do not see the changing. Since the observable effects of reinforcement are usually not immediate, we often overlook the connection. Behavior is then often said to grow or develop.</a:t>
            </a:r>
          </a:p>
          <a:p>
            <a:pPr marL="273050" indent="-273050" defTabSz="914400" eaLnBrk="1">
              <a:buNone/>
            </a:pPr>
            <a:endParaRPr lang="en-US" dirty="0" smtClean="0">
              <a:solidFill>
                <a:srgbClr val="FF66FF"/>
              </a:solidFill>
            </a:endParaRPr>
          </a:p>
        </p:txBody>
      </p:sp>
      <p:pic>
        <p:nvPicPr>
          <p:cNvPr id="4" name="Picture 3" descr="B. F. Skinner.jpg"/>
          <p:cNvPicPr>
            <a:picLocks noChangeAspect="1"/>
          </p:cNvPicPr>
          <p:nvPr/>
        </p:nvPicPr>
        <p:blipFill>
          <a:blip r:embed="rId2"/>
          <a:stretch>
            <a:fillRect/>
          </a:stretch>
        </p:blipFill>
        <p:spPr>
          <a:xfrm>
            <a:off x="2376544" y="0"/>
            <a:ext cx="5327536" cy="7559675"/>
          </a:xfrm>
          <a:prstGeom prst="rect">
            <a:avLst/>
          </a:prstGeom>
          <a:scene3d>
            <a:camera prst="orthographicFront"/>
            <a:lightRig rig="threePt" dir="t"/>
          </a:scene3d>
          <a:sp3d>
            <a:bevelT prst="relaxedInset"/>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4294967295"/>
          </p:nvPr>
        </p:nvSpPr>
        <p:spPr>
          <a:xfrm>
            <a:off x="0" y="1849438"/>
            <a:ext cx="9059863" cy="4867275"/>
          </a:xfrm>
        </p:spPr>
        <p:txBody>
          <a:bodyPr>
            <a:normAutofit fontScale="92500"/>
          </a:bodyPr>
          <a:lstStyle/>
          <a:p>
            <a:pPr marL="273050" indent="-273050" defTabSz="914400" eaLnBrk="1">
              <a:lnSpc>
                <a:spcPct val="90000"/>
              </a:lnSpc>
            </a:pPr>
            <a:r>
              <a:rPr lang="en-US" sz="2800" dirty="0" smtClean="0">
                <a:solidFill>
                  <a:schemeClr val="tx1"/>
                </a:solidFill>
                <a:latin typeface="Times New Roman" pitchFamily="18" charset="0"/>
                <a:cs typeface="Times New Roman" pitchFamily="18" charset="0"/>
              </a:rPr>
              <a:t>Focuses on objective observable behaviors.</a:t>
            </a:r>
          </a:p>
          <a:p>
            <a:pPr marL="273050" indent="-273050" defTabSz="914400" eaLnBrk="1">
              <a:lnSpc>
                <a:spcPct val="90000"/>
              </a:lnSpc>
            </a:pPr>
            <a:r>
              <a:rPr lang="en-US" sz="2800" dirty="0" smtClean="0">
                <a:solidFill>
                  <a:schemeClr val="tx1"/>
                </a:solidFill>
                <a:latin typeface="Times New Roman" pitchFamily="18" charset="0"/>
                <a:cs typeface="Times New Roman" pitchFamily="18" charset="0"/>
              </a:rPr>
              <a:t>Rejects structuralism or configuration.</a:t>
            </a:r>
          </a:p>
          <a:p>
            <a:pPr marL="273050" indent="-273050" defTabSz="914400" eaLnBrk="1">
              <a:lnSpc>
                <a:spcPct val="90000"/>
              </a:lnSpc>
            </a:pPr>
            <a:r>
              <a:rPr lang="en-US" sz="2800" dirty="0" smtClean="0">
                <a:solidFill>
                  <a:schemeClr val="tx1"/>
                </a:solidFill>
                <a:latin typeface="Times New Roman" pitchFamily="18" charset="0"/>
                <a:cs typeface="Times New Roman" pitchFamily="18" charset="0"/>
              </a:rPr>
              <a:t>Behavior is shaped through positive and negative reinforcement.</a:t>
            </a:r>
          </a:p>
          <a:p>
            <a:pPr marL="273050" indent="-273050"/>
            <a:r>
              <a:rPr lang="en-US" sz="2800" dirty="0" smtClean="0">
                <a:latin typeface="Times New Roman" pitchFamily="18" charset="0"/>
                <a:cs typeface="Times New Roman" pitchFamily="18" charset="0"/>
              </a:rPr>
              <a:t>Frames instructional goals in specific, behavioral, observable terms.</a:t>
            </a:r>
          </a:p>
          <a:p>
            <a:pPr marL="273050" indent="-273050"/>
            <a:r>
              <a:rPr lang="en-US" sz="2800" dirty="0" smtClean="0">
                <a:latin typeface="Times New Roman" pitchFamily="18" charset="0"/>
                <a:cs typeface="Times New Roman" pitchFamily="18" charset="0"/>
              </a:rPr>
              <a:t>Concerned with immediate, recognizable changes in behavior.</a:t>
            </a:r>
          </a:p>
          <a:p>
            <a:pPr marL="273050" indent="-273050"/>
            <a:r>
              <a:rPr lang="en-US" sz="2800" dirty="0" smtClean="0">
                <a:latin typeface="Times New Roman" pitchFamily="18" charset="0"/>
                <a:cs typeface="Times New Roman" pitchFamily="18" charset="0"/>
              </a:rPr>
              <a:t>ACTIVITIES: Reading, review, and analysis of provided text and materials. Individual work submitted directly to instructor for review. Structured assignments directly linked to learning objectives. Little or no cohort discussion.</a:t>
            </a:r>
          </a:p>
        </p:txBody>
      </p:sp>
      <p:sp>
        <p:nvSpPr>
          <p:cNvPr id="3" name="Title 2"/>
          <p:cNvSpPr>
            <a:spLocks noGrp="1"/>
          </p:cNvSpPr>
          <p:nvPr>
            <p:ph type="title" idx="4294967295"/>
          </p:nvPr>
        </p:nvSpPr>
        <p:spPr>
          <a:xfrm>
            <a:off x="0" y="166688"/>
            <a:ext cx="9074150" cy="1346200"/>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rPr>
              <a:t>Behaviorism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66688"/>
            <a:ext cx="9074150" cy="1346200"/>
          </a:xfrm>
          <a:ln w="6350" cap="rnd"/>
        </p:spPr>
        <p:txBody>
          <a:bodyPr anchor="b">
            <a:normAutofit/>
          </a:bodyPr>
          <a:lstStyle/>
          <a:p>
            <a:pPr algn="l" defTabSz="914400" eaLnBrk="1" fontAlgn="auto" hangingPunct="1">
              <a:lnSpc>
                <a:spcPct val="100000"/>
              </a:lnSpc>
              <a:spcAft>
                <a:spcPts val="0"/>
              </a:spcAft>
              <a:buClrTx/>
              <a:buSzTx/>
              <a:buFontTx/>
              <a:buNone/>
              <a:defRPr/>
            </a:pPr>
            <a:r>
              <a:rPr lang="en-US" sz="3200" b="1" kern="1200" spc="-100" dirty="0" smtClean="0">
                <a:ln w="3200">
                  <a:solidFill>
                    <a:schemeClr val="bg2">
                      <a:shade val="75000"/>
                      <a:alpha val="25000"/>
                    </a:schemeClr>
                  </a:solidFill>
                  <a:prstDash val="solid"/>
                  <a:round/>
                </a:ln>
                <a:effectLst>
                  <a:innerShdw blurRad="50800" dist="25400" dir="13500000">
                    <a:prstClr val="black">
                      <a:alpha val="70000"/>
                    </a:prstClr>
                  </a:innerShdw>
                </a:effectLst>
              </a:rPr>
              <a:t>Behaviorism Cont.</a:t>
            </a:r>
            <a:endPar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endParaRPr>
          </a:p>
        </p:txBody>
      </p:sp>
      <p:sp>
        <p:nvSpPr>
          <p:cNvPr id="25603" name="Content Placeholder 2"/>
          <p:cNvSpPr>
            <a:spLocks noGrp="1"/>
          </p:cNvSpPr>
          <p:nvPr>
            <p:ph sz="half" idx="4294967295"/>
          </p:nvPr>
        </p:nvSpPr>
        <p:spPr>
          <a:xfrm>
            <a:off x="0" y="1849438"/>
            <a:ext cx="4468813" cy="4867275"/>
          </a:xfrm>
        </p:spPr>
        <p:txBody>
          <a:bodyPr>
            <a:normAutofit/>
          </a:bodyPr>
          <a:lstStyle/>
          <a:p>
            <a:pPr marL="273050" indent="-273050" defTabSz="914400" eaLnBrk="1">
              <a:lnSpc>
                <a:spcPct val="100000"/>
              </a:lnSpc>
              <a:spcBef>
                <a:spcPct val="20000"/>
              </a:spcBef>
              <a:spcAft>
                <a:spcPct val="0"/>
              </a:spcAft>
              <a:buNone/>
            </a:pPr>
            <a:r>
              <a:rPr lang="en-US" sz="2800" b="1" u="sng" dirty="0" smtClean="0">
                <a:solidFill>
                  <a:schemeClr val="tx1"/>
                </a:solidFill>
                <a:latin typeface="Times New Roman" charset="0"/>
              </a:rPr>
              <a:t>Student’s Role:</a:t>
            </a:r>
          </a:p>
          <a:p>
            <a:pPr marL="273050" indent="-273050" defTabSz="914400" eaLnBrk="1">
              <a:lnSpc>
                <a:spcPct val="100000"/>
              </a:lnSpc>
              <a:spcBef>
                <a:spcPct val="20000"/>
              </a:spcBef>
              <a:spcAft>
                <a:spcPct val="0"/>
              </a:spcAft>
            </a:pPr>
            <a:r>
              <a:rPr lang="en-US" sz="2800" dirty="0" smtClean="0">
                <a:solidFill>
                  <a:schemeClr val="tx1"/>
                </a:solidFill>
                <a:latin typeface="Times New Roman" charset="0"/>
              </a:rPr>
              <a:t>To absorb instructional presentations and material, and use them to create performances which indicate attainment of correct mental models. </a:t>
            </a:r>
          </a:p>
          <a:p>
            <a:pPr marL="273050" indent="-273050" defTabSz="914400" eaLnBrk="1">
              <a:lnSpc>
                <a:spcPct val="100000"/>
              </a:lnSpc>
              <a:spcBef>
                <a:spcPct val="20000"/>
              </a:spcBef>
              <a:spcAft>
                <a:spcPct val="0"/>
              </a:spcAft>
              <a:buNone/>
            </a:pPr>
            <a:endParaRPr lang="en-US" sz="3500" dirty="0" smtClean="0">
              <a:solidFill>
                <a:schemeClr val="tx1"/>
              </a:solidFill>
              <a:latin typeface="Times New Roman" charset="0"/>
            </a:endParaRPr>
          </a:p>
        </p:txBody>
      </p:sp>
      <p:sp>
        <p:nvSpPr>
          <p:cNvPr id="25604" name="Content Placeholder 3"/>
          <p:cNvSpPr>
            <a:spLocks noGrp="1"/>
          </p:cNvSpPr>
          <p:nvPr>
            <p:ph sz="half" idx="4294967295"/>
          </p:nvPr>
        </p:nvSpPr>
        <p:spPr>
          <a:xfrm>
            <a:off x="5040312" y="1798637"/>
            <a:ext cx="4446587" cy="4867275"/>
          </a:xfrm>
        </p:spPr>
        <p:txBody>
          <a:bodyPr>
            <a:normAutofit/>
          </a:bodyPr>
          <a:lstStyle/>
          <a:p>
            <a:pPr marL="273050" indent="-273050" defTabSz="914400" eaLnBrk="1">
              <a:lnSpc>
                <a:spcPct val="100000"/>
              </a:lnSpc>
              <a:spcBef>
                <a:spcPct val="20000"/>
              </a:spcBef>
              <a:spcAft>
                <a:spcPct val="0"/>
              </a:spcAft>
              <a:buNone/>
            </a:pPr>
            <a:r>
              <a:rPr lang="en-US" sz="2800" b="1" u="sng" dirty="0" smtClean="0">
                <a:solidFill>
                  <a:schemeClr val="tx1"/>
                </a:solidFill>
                <a:latin typeface="Times New Roman" charset="0"/>
              </a:rPr>
              <a:t>Instructor’s Role:</a:t>
            </a:r>
          </a:p>
          <a:p>
            <a:pPr marL="273050" indent="-273050" defTabSz="914400" eaLnBrk="1">
              <a:lnSpc>
                <a:spcPct val="100000"/>
              </a:lnSpc>
              <a:spcBef>
                <a:spcPct val="20000"/>
              </a:spcBef>
              <a:spcAft>
                <a:spcPct val="0"/>
              </a:spcAft>
            </a:pPr>
            <a:r>
              <a:rPr lang="en-US" sz="2800" dirty="0" smtClean="0">
                <a:solidFill>
                  <a:schemeClr val="tx1"/>
                </a:solidFill>
                <a:latin typeface="Times New Roman" charset="0"/>
              </a:rPr>
              <a:t>To present effectively structured material, and assess student’s proper and complete understanding of it. The  instructor is the focus of presentation and interaction. Tutorial relationship to individual students.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4294967295"/>
          </p:nvPr>
        </p:nvSpPr>
        <p:spPr>
          <a:xfrm>
            <a:off x="1008063" y="1092200"/>
            <a:ext cx="9072562" cy="6046788"/>
          </a:xfrm>
        </p:spPr>
        <p:txBody>
          <a:bodyPr>
            <a:normAutofit/>
          </a:bodyPr>
          <a:lstStyle/>
          <a:p>
            <a:pPr marL="273050" indent="-273050" defTabSz="914400" eaLnBrk="1"/>
            <a:r>
              <a:rPr lang="en-US" sz="2800" b="1" dirty="0" smtClean="0">
                <a:solidFill>
                  <a:schemeClr val="tx1"/>
                </a:solidFill>
                <a:latin typeface="Times New Roman" pitchFamily="18" charset="0"/>
                <a:cs typeface="Times New Roman" pitchFamily="18" charset="0"/>
              </a:rPr>
              <a:t>Constructivism Theorists</a:t>
            </a:r>
          </a:p>
          <a:p>
            <a:pPr marL="273050" indent="-273050" defTabSz="914400" eaLnBrk="1"/>
            <a:r>
              <a:rPr lang="en-US" sz="2800" u="sng" dirty="0" smtClean="0">
                <a:solidFill>
                  <a:schemeClr val="tx1"/>
                </a:solidFill>
                <a:latin typeface="Times New Roman" pitchFamily="18" charset="0"/>
                <a:cs typeface="Times New Roman" pitchFamily="18" charset="0"/>
              </a:rPr>
              <a:t>J. Dewey</a:t>
            </a:r>
            <a:r>
              <a:rPr lang="en-US" sz="2800" dirty="0" smtClean="0">
                <a:solidFill>
                  <a:schemeClr val="tx1"/>
                </a:solidFill>
                <a:latin typeface="Times New Roman" pitchFamily="18" charset="0"/>
                <a:cs typeface="Times New Roman" pitchFamily="18" charset="0"/>
              </a:rPr>
              <a:t>: Learning is active. It involves reaching out of the mind. Learning means something which the individual does when he or she studies. They learn in consequence of their direct activities. Thinking is the method of intelligent learning, of learning that employs and rewards the mind. </a:t>
            </a:r>
          </a:p>
          <a:p>
            <a:pPr marL="273050" indent="-273050" defTabSz="914400" eaLnBrk="1"/>
            <a:r>
              <a:rPr lang="en-US" sz="2800" u="sng" dirty="0" smtClean="0">
                <a:solidFill>
                  <a:schemeClr val="tx1"/>
                </a:solidFill>
                <a:latin typeface="Times New Roman" pitchFamily="18" charset="0"/>
                <a:cs typeface="Times New Roman" pitchFamily="18" charset="0"/>
              </a:rPr>
              <a:t>J. Piaget</a:t>
            </a:r>
            <a:r>
              <a:rPr lang="en-US" sz="2800" dirty="0" smtClean="0">
                <a:solidFill>
                  <a:schemeClr val="tx1"/>
                </a:solidFill>
                <a:latin typeface="Times New Roman" pitchFamily="18" charset="0"/>
                <a:cs typeface="Times New Roman" pitchFamily="18" charset="0"/>
              </a:rPr>
              <a:t>: A developing child builds cognitive structures, such as, mental maps, schemes, or networked concepts for understanding and responding to physical experiences within his or her environment.</a:t>
            </a:r>
          </a:p>
          <a:p>
            <a:pPr marL="273050" indent="-273050" defTabSz="914400" eaLnBrk="1"/>
            <a:r>
              <a:rPr lang="en-US" sz="2800" u="sng" dirty="0" smtClean="0">
                <a:solidFill>
                  <a:schemeClr val="tx1"/>
                </a:solidFill>
                <a:latin typeface="Times New Roman" pitchFamily="18" charset="0"/>
                <a:cs typeface="Times New Roman" pitchFamily="18" charset="0"/>
              </a:rPr>
              <a:t>Vygotsky</a:t>
            </a:r>
            <a:r>
              <a:rPr lang="en-US" sz="2800" dirty="0" smtClean="0">
                <a:solidFill>
                  <a:schemeClr val="tx1"/>
                </a:solidFill>
                <a:latin typeface="Times New Roman" pitchFamily="18" charset="0"/>
                <a:cs typeface="Times New Roman" pitchFamily="18" charset="0"/>
              </a:rPr>
              <a:t>: Culture is the prime determinant of individual development.</a:t>
            </a:r>
          </a:p>
          <a:p>
            <a:pPr marL="273050" indent="-273050" defTabSz="914400" eaLnBrk="1"/>
            <a:endParaRPr lang="en-US" sz="2800" dirty="0" smtClean="0">
              <a:solidFill>
                <a:schemeClr val="tx1"/>
              </a:solidFill>
            </a:endParaRPr>
          </a:p>
          <a:p>
            <a:pPr marL="273050" indent="-273050" defTabSz="914400" eaLnBrk="1"/>
            <a:endParaRPr lang="en-US" sz="2800" dirty="0" smtClean="0"/>
          </a:p>
        </p:txBody>
      </p:sp>
      <p:sp>
        <p:nvSpPr>
          <p:cNvPr id="3" name="Title 2"/>
          <p:cNvSpPr>
            <a:spLocks noGrp="1"/>
          </p:cNvSpPr>
          <p:nvPr>
            <p:ph type="title" idx="4294967295"/>
          </p:nvPr>
        </p:nvSpPr>
        <p:spPr>
          <a:xfrm>
            <a:off x="0" y="293688"/>
            <a:ext cx="9074150" cy="839787"/>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rPr>
              <a:t>Educational Theorists</a:t>
            </a:r>
          </a:p>
        </p:txBody>
      </p:sp>
      <p:pic>
        <p:nvPicPr>
          <p:cNvPr id="4" name="Picture 3" descr="Jean Piaget.jpg"/>
          <p:cNvPicPr>
            <a:picLocks noChangeAspect="1"/>
          </p:cNvPicPr>
          <p:nvPr/>
        </p:nvPicPr>
        <p:blipFill>
          <a:blip r:embed="rId2"/>
          <a:stretch>
            <a:fillRect/>
          </a:stretch>
        </p:blipFill>
        <p:spPr>
          <a:xfrm>
            <a:off x="3516312" y="1722437"/>
            <a:ext cx="3238500" cy="2924175"/>
          </a:xfrm>
          <a:prstGeom prst="rect">
            <a:avLst/>
          </a:prstGeom>
        </p:spPr>
      </p:pic>
      <p:pic>
        <p:nvPicPr>
          <p:cNvPr id="5" name="Picture 4" descr="John Dewey.jpg"/>
          <p:cNvPicPr>
            <a:picLocks noChangeAspect="1"/>
          </p:cNvPicPr>
          <p:nvPr/>
        </p:nvPicPr>
        <p:blipFill>
          <a:blip r:embed="rId3"/>
          <a:stretch>
            <a:fillRect/>
          </a:stretch>
        </p:blipFill>
        <p:spPr>
          <a:xfrm>
            <a:off x="3744912" y="427037"/>
            <a:ext cx="2933700" cy="4813300"/>
          </a:xfrm>
          <a:prstGeom prst="rect">
            <a:avLst/>
          </a:prstGeom>
        </p:spPr>
      </p:pic>
      <p:pic>
        <p:nvPicPr>
          <p:cNvPr id="6" name="Picture 5" descr="vygotsky.jpg"/>
          <p:cNvPicPr>
            <a:picLocks noChangeAspect="1"/>
          </p:cNvPicPr>
          <p:nvPr/>
        </p:nvPicPr>
        <p:blipFill>
          <a:blip r:embed="rId4"/>
          <a:stretch>
            <a:fillRect/>
          </a:stretch>
        </p:blipFill>
        <p:spPr>
          <a:xfrm>
            <a:off x="3744912" y="1189037"/>
            <a:ext cx="2743200" cy="39136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0">
                                            <p:txEl>
                                              <p:pRg st="1" end="1"/>
                                            </p:txEl>
                                          </p:spTgt>
                                        </p:tgtEl>
                                        <p:attrNameLst>
                                          <p:attrName>style.visibility</p:attrName>
                                        </p:attrNameLst>
                                      </p:cBhvr>
                                      <p:to>
                                        <p:strVal val="visible"/>
                                      </p:to>
                                    </p:set>
                                    <p:anim calcmode="lin" valueType="num">
                                      <p:cBhvr additive="base">
                                        <p:cTn id="13" dur="5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530">
                                            <p:txEl>
                                              <p:pRg st="2" end="2"/>
                                            </p:txEl>
                                          </p:spTgt>
                                        </p:tgtEl>
                                        <p:attrNameLst>
                                          <p:attrName>style.visibility</p:attrName>
                                        </p:attrNameLst>
                                      </p:cBhvr>
                                      <p:to>
                                        <p:strVal val="visible"/>
                                      </p:to>
                                    </p:set>
                                    <p:anim calcmode="lin" valueType="num">
                                      <p:cBhvr additive="base">
                                        <p:cTn id="31" dur="500" fill="hold"/>
                                        <p:tgtEl>
                                          <p:spTgt spid="22530">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nodeType="clickEffect">
                                  <p:stCondLst>
                                    <p:cond delay="0"/>
                                  </p:stCondLst>
                                  <p:childTnLst>
                                    <p:anim calcmode="lin" valueType="num">
                                      <p:cBhvr additive="base">
                                        <p:cTn id="42" dur="500"/>
                                        <p:tgtEl>
                                          <p:spTgt spid="4"/>
                                        </p:tgtEl>
                                        <p:attrNameLst>
                                          <p:attrName>ppt_x</p:attrName>
                                        </p:attrNameLst>
                                      </p:cBhvr>
                                      <p:tavLst>
                                        <p:tav tm="0">
                                          <p:val>
                                            <p:strVal val="ppt_x"/>
                                          </p:val>
                                        </p:tav>
                                        <p:tav tm="100000">
                                          <p:val>
                                            <p:strVal val="ppt_x"/>
                                          </p:val>
                                        </p:tav>
                                      </p:tavLst>
                                    </p:anim>
                                    <p:anim calcmode="lin" valueType="num">
                                      <p:cBhvr additive="base">
                                        <p:cTn id="43" dur="500"/>
                                        <p:tgtEl>
                                          <p:spTgt spid="4"/>
                                        </p:tgtEl>
                                        <p:attrNameLst>
                                          <p:attrName>ppt_y</p:attrName>
                                        </p:attrNameLst>
                                      </p:cBhvr>
                                      <p:tavLst>
                                        <p:tav tm="0">
                                          <p:val>
                                            <p:strVal val="ppt_y"/>
                                          </p:val>
                                        </p:tav>
                                        <p:tav tm="100000">
                                          <p:val>
                                            <p:strVal val="1+ppt_h/2"/>
                                          </p:val>
                                        </p:tav>
                                      </p:tavLst>
                                    </p:anim>
                                    <p:set>
                                      <p:cBhvr>
                                        <p:cTn id="44" dur="1" fill="hold">
                                          <p:stCondLst>
                                            <p:cond delay="499"/>
                                          </p:stCondLst>
                                        </p:cTn>
                                        <p:tgtEl>
                                          <p:spTgt spid="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2530">
                                            <p:txEl>
                                              <p:pRg st="3" end="3"/>
                                            </p:txEl>
                                          </p:spTgt>
                                        </p:tgtEl>
                                        <p:attrNameLst>
                                          <p:attrName>style.visibility</p:attrName>
                                        </p:attrNameLst>
                                      </p:cBhvr>
                                      <p:to>
                                        <p:strVal val="visible"/>
                                      </p:to>
                                    </p:set>
                                    <p:anim calcmode="lin" valueType="num">
                                      <p:cBhvr additive="base">
                                        <p:cTn id="49" dur="500" fill="hold"/>
                                        <p:tgtEl>
                                          <p:spTgt spid="22530">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25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nodeType="clickEffect">
                                  <p:stCondLst>
                                    <p:cond delay="0"/>
                                  </p:stCondLst>
                                  <p:childTnLst>
                                    <p:anim calcmode="lin" valueType="num">
                                      <p:cBhvr additive="base">
                                        <p:cTn id="60" dur="500"/>
                                        <p:tgtEl>
                                          <p:spTgt spid="6"/>
                                        </p:tgtEl>
                                        <p:attrNameLst>
                                          <p:attrName>ppt_x</p:attrName>
                                        </p:attrNameLst>
                                      </p:cBhvr>
                                      <p:tavLst>
                                        <p:tav tm="0">
                                          <p:val>
                                            <p:strVal val="ppt_x"/>
                                          </p:val>
                                        </p:tav>
                                        <p:tav tm="100000">
                                          <p:val>
                                            <p:strVal val="ppt_x"/>
                                          </p:val>
                                        </p:tav>
                                      </p:tavLst>
                                    </p:anim>
                                    <p:anim calcmode="lin" valueType="num">
                                      <p:cBhvr additive="base">
                                        <p:cTn id="61" dur="500"/>
                                        <p:tgtEl>
                                          <p:spTgt spid="6"/>
                                        </p:tgtEl>
                                        <p:attrNameLst>
                                          <p:attrName>ppt_y</p:attrName>
                                        </p:attrNameLst>
                                      </p:cBhvr>
                                      <p:tavLst>
                                        <p:tav tm="0">
                                          <p:val>
                                            <p:strVal val="ppt_y"/>
                                          </p:val>
                                        </p:tav>
                                        <p:tav tm="100000">
                                          <p:val>
                                            <p:strVal val="1+ppt_h/2"/>
                                          </p:val>
                                        </p:tav>
                                      </p:tavLst>
                                    </p:anim>
                                    <p:set>
                                      <p:cBhvr>
                                        <p:cTn id="6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4294967295"/>
          </p:nvPr>
        </p:nvSpPr>
        <p:spPr>
          <a:xfrm>
            <a:off x="0" y="1849438"/>
            <a:ext cx="9059863" cy="4867275"/>
          </a:xfrm>
        </p:spPr>
        <p:txBody>
          <a:bodyPr>
            <a:normAutofit lnSpcReduction="10000"/>
          </a:bodyPr>
          <a:lstStyle/>
          <a:p>
            <a:pPr marL="273050" indent="-273050" defTabSz="914400" eaLnBrk="1">
              <a:lnSpc>
                <a:spcPct val="80000"/>
              </a:lnSpc>
            </a:pPr>
            <a:r>
              <a:rPr lang="en-US" sz="2800" dirty="0" smtClean="0">
                <a:solidFill>
                  <a:schemeClr val="tx1"/>
                </a:solidFill>
                <a:latin typeface="Times New Roman" pitchFamily="18" charset="0"/>
                <a:cs typeface="Times New Roman" pitchFamily="18" charset="0"/>
              </a:rPr>
              <a:t>By reflecting on our experiences, we construct our own understanding of the world we live in.</a:t>
            </a:r>
          </a:p>
          <a:p>
            <a:pPr marL="273050" indent="-273050" defTabSz="914400" eaLnBrk="1">
              <a:lnSpc>
                <a:spcPct val="80000"/>
              </a:lnSpc>
            </a:pPr>
            <a:r>
              <a:rPr lang="en-US" sz="2800" dirty="0" smtClean="0">
                <a:solidFill>
                  <a:schemeClr val="tx1"/>
                </a:solidFill>
                <a:latin typeface="Times New Roman" pitchFamily="18" charset="0"/>
                <a:cs typeface="Times New Roman" pitchFamily="18" charset="0"/>
              </a:rPr>
              <a:t>Teachers seek the student's point of view in order to understand student learning for use in subsequent conceptions.</a:t>
            </a:r>
          </a:p>
          <a:p>
            <a:pPr marL="273050" indent="-273050" defTabSz="914400" eaLnBrk="1">
              <a:lnSpc>
                <a:spcPct val="80000"/>
              </a:lnSpc>
            </a:pPr>
            <a:r>
              <a:rPr lang="en-US" sz="2800" dirty="0" smtClean="0">
                <a:solidFill>
                  <a:schemeClr val="tx1"/>
                </a:solidFill>
                <a:latin typeface="Times New Roman" pitchFamily="18" charset="0"/>
                <a:cs typeface="Times New Roman" pitchFamily="18" charset="0"/>
              </a:rPr>
              <a:t>Students primarily work in groups and engage in discussions.</a:t>
            </a:r>
          </a:p>
          <a:p>
            <a:pPr marL="273050" indent="-273050" defTabSz="914400" eaLnBrk="1">
              <a:lnSpc>
                <a:spcPct val="80000"/>
              </a:lnSpc>
            </a:pPr>
            <a:r>
              <a:rPr lang="en-US" sz="2800" dirty="0" smtClean="0">
                <a:solidFill>
                  <a:schemeClr val="tx1"/>
                </a:solidFill>
                <a:latin typeface="Times New Roman" pitchFamily="18" charset="0"/>
                <a:cs typeface="Times New Roman" pitchFamily="18" charset="0"/>
              </a:rPr>
              <a:t>Teachers generally behave in an interactive manner mediating the environment for students.</a:t>
            </a:r>
          </a:p>
          <a:p>
            <a:pPr marL="273050" indent="-273050">
              <a:lnSpc>
                <a:spcPct val="80000"/>
              </a:lnSpc>
            </a:pPr>
            <a:r>
              <a:rPr lang="en-US" sz="2800" b="1" dirty="0" smtClean="0">
                <a:latin typeface="Times New Roman" pitchFamily="18" charset="0"/>
                <a:cs typeface="Times New Roman" pitchFamily="18" charset="0"/>
              </a:rPr>
              <a:t>ACTIVITIES:</a:t>
            </a:r>
            <a:r>
              <a:rPr lang="en-US" sz="2800" b="1" dirty="0" smtClean="0">
                <a:solidFill>
                  <a:srgbClr val="00B0F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Emphasis on discussion and collaboration among cohort of students. Application of principles to case studies and projects. Open-ended assignments linked to changing learning objectives. Assignments constructed to reflect "real world" conditions and requirements.</a:t>
            </a:r>
            <a:endParaRPr lang="en-US" sz="2800" dirty="0" smtClean="0">
              <a:solidFill>
                <a:schemeClr val="tx1"/>
              </a:solidFill>
            </a:endParaRPr>
          </a:p>
          <a:p>
            <a:pPr marL="273050" indent="-273050" defTabSz="914400" eaLnBrk="1">
              <a:lnSpc>
                <a:spcPct val="80000"/>
              </a:lnSpc>
            </a:pPr>
            <a:endParaRPr lang="en-US" sz="2800" dirty="0" smtClean="0"/>
          </a:p>
        </p:txBody>
      </p:sp>
      <p:sp>
        <p:nvSpPr>
          <p:cNvPr id="3" name="Title 2"/>
          <p:cNvSpPr>
            <a:spLocks noGrp="1"/>
          </p:cNvSpPr>
          <p:nvPr>
            <p:ph type="title" idx="4294967295"/>
          </p:nvPr>
        </p:nvSpPr>
        <p:spPr>
          <a:xfrm>
            <a:off x="0" y="166688"/>
            <a:ext cx="9074150" cy="1346200"/>
          </a:xfrm>
          <a:ln w="6350" cap="rnd"/>
        </p:spPr>
        <p:txBody>
          <a:bodyPr rtlCol="0" anchor="b">
            <a:normAutofit/>
          </a:bodyPr>
          <a:lstStyle/>
          <a:p>
            <a:pPr algn="l" defTabSz="914400" eaLnBrk="1" fontAlgn="auto" hangingPunct="1">
              <a:lnSpc>
                <a:spcPct val="100000"/>
              </a:lnSpc>
              <a:spcAft>
                <a:spcPts val="0"/>
              </a:spcAft>
              <a:buClrTx/>
              <a:buSzTx/>
              <a:buFontTx/>
              <a:buNone/>
              <a:defRPr/>
            </a:pPr>
            <a:r>
              <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rPr>
              <a:t>Constructivism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66688"/>
            <a:ext cx="9074150" cy="1346200"/>
          </a:xfrm>
          <a:ln w="6350" cap="rnd"/>
        </p:spPr>
        <p:txBody>
          <a:bodyPr anchor="b">
            <a:normAutofit/>
          </a:bodyPr>
          <a:lstStyle/>
          <a:p>
            <a:pPr algn="l" defTabSz="914400" eaLnBrk="1" fontAlgn="auto" hangingPunct="1">
              <a:lnSpc>
                <a:spcPct val="100000"/>
              </a:lnSpc>
              <a:spcAft>
                <a:spcPts val="0"/>
              </a:spcAft>
              <a:buClrTx/>
              <a:buSzTx/>
              <a:buFontTx/>
              <a:buNone/>
              <a:defRPr/>
            </a:pPr>
            <a:r>
              <a:rPr lang="en-US" sz="3200" b="1" kern="1200" spc="-100" dirty="0" smtClean="0">
                <a:ln w="3200">
                  <a:solidFill>
                    <a:schemeClr val="bg2">
                      <a:shade val="75000"/>
                      <a:alpha val="25000"/>
                    </a:schemeClr>
                  </a:solidFill>
                  <a:prstDash val="solid"/>
                  <a:round/>
                </a:ln>
                <a:effectLst>
                  <a:innerShdw blurRad="50800" dist="25400" dir="13500000">
                    <a:prstClr val="black">
                      <a:alpha val="70000"/>
                    </a:prstClr>
                  </a:innerShdw>
                </a:effectLst>
              </a:rPr>
              <a:t>Constructivism Cont.</a:t>
            </a:r>
            <a:endParaRPr lang="en-US" sz="3200" b="1" kern="1200" spc="-100" dirty="0">
              <a:ln w="3200">
                <a:solidFill>
                  <a:schemeClr val="bg2">
                    <a:shade val="75000"/>
                    <a:alpha val="25000"/>
                  </a:schemeClr>
                </a:solidFill>
                <a:prstDash val="solid"/>
                <a:round/>
              </a:ln>
              <a:effectLst>
                <a:innerShdw blurRad="50800" dist="25400" dir="13500000">
                  <a:prstClr val="black">
                    <a:alpha val="70000"/>
                  </a:prstClr>
                </a:innerShdw>
              </a:effectLst>
            </a:endParaRPr>
          </a:p>
        </p:txBody>
      </p:sp>
      <p:sp>
        <p:nvSpPr>
          <p:cNvPr id="28675" name="Content Placeholder 2"/>
          <p:cNvSpPr>
            <a:spLocks noGrp="1"/>
          </p:cNvSpPr>
          <p:nvPr>
            <p:ph sz="half" idx="4294967295"/>
          </p:nvPr>
        </p:nvSpPr>
        <p:spPr>
          <a:xfrm>
            <a:off x="0" y="1849438"/>
            <a:ext cx="4468813" cy="4867275"/>
          </a:xfrm>
        </p:spPr>
        <p:txBody>
          <a:bodyPr>
            <a:normAutofit/>
          </a:bodyPr>
          <a:lstStyle/>
          <a:p>
            <a:pPr marL="273050" indent="-273050" defTabSz="914400" eaLnBrk="1">
              <a:lnSpc>
                <a:spcPct val="80000"/>
              </a:lnSpc>
              <a:spcBef>
                <a:spcPct val="20000"/>
              </a:spcBef>
              <a:spcAft>
                <a:spcPct val="0"/>
              </a:spcAft>
              <a:buNone/>
            </a:pPr>
            <a:r>
              <a:rPr lang="en-US" sz="2800" b="1" u="sng" dirty="0" smtClean="0">
                <a:latin typeface="Times New Roman" charset="0"/>
              </a:rPr>
              <a:t>Student’s Role:</a:t>
            </a:r>
          </a:p>
          <a:p>
            <a:pPr marL="273050" indent="-273050" defTabSz="914400" eaLnBrk="1">
              <a:lnSpc>
                <a:spcPct val="80000"/>
              </a:lnSpc>
              <a:spcBef>
                <a:spcPct val="20000"/>
              </a:spcBef>
              <a:spcAft>
                <a:spcPct val="0"/>
              </a:spcAft>
            </a:pPr>
            <a:r>
              <a:rPr lang="en-US" sz="2800" dirty="0" smtClean="0">
                <a:latin typeface="Times New Roman" charset="0"/>
              </a:rPr>
              <a:t>To explore the learning environment in concert with others and construct meaning from learning experiences. To apply knowledge in personally meaningful contexts.</a:t>
            </a:r>
          </a:p>
        </p:txBody>
      </p:sp>
      <p:sp>
        <p:nvSpPr>
          <p:cNvPr id="4" name="Content Placeholder 3"/>
          <p:cNvSpPr>
            <a:spLocks noGrp="1"/>
          </p:cNvSpPr>
          <p:nvPr>
            <p:ph sz="half" idx="4294967295"/>
          </p:nvPr>
        </p:nvSpPr>
        <p:spPr>
          <a:xfrm>
            <a:off x="5268912" y="1798637"/>
            <a:ext cx="4446587" cy="4867275"/>
          </a:xfrm>
        </p:spPr>
        <p:txBody>
          <a:bodyPr>
            <a:normAutofit/>
          </a:bodyPr>
          <a:lstStyle/>
          <a:p>
            <a:pPr marL="273050" indent="-273050" defTabSz="914400" eaLnBrk="1">
              <a:lnSpc>
                <a:spcPct val="70000"/>
              </a:lnSpc>
              <a:spcBef>
                <a:spcPct val="20000"/>
              </a:spcBef>
              <a:spcAft>
                <a:spcPct val="0"/>
              </a:spcAft>
              <a:buNone/>
            </a:pPr>
            <a:r>
              <a:rPr lang="en-US" sz="2800" b="1" u="sng" dirty="0" smtClean="0">
                <a:latin typeface="Times New Roman" charset="0"/>
              </a:rPr>
              <a:t>Instructor’s Role:</a:t>
            </a:r>
          </a:p>
          <a:p>
            <a:pPr marL="273050" indent="-273050" defTabSz="914400" eaLnBrk="1">
              <a:lnSpc>
                <a:spcPct val="70000"/>
              </a:lnSpc>
              <a:spcBef>
                <a:spcPct val="20000"/>
              </a:spcBef>
              <a:spcAft>
                <a:spcPct val="0"/>
              </a:spcAft>
            </a:pPr>
            <a:r>
              <a:rPr lang="en-US" sz="2800" dirty="0" smtClean="0">
                <a:latin typeface="Times New Roman" charset="0"/>
              </a:rPr>
              <a:t>To construct a learning environment, and assist students as they explore it by designing experiences that encourage absorption and accommodation. Lasting learning comes as a result of activities that are both meaningful to the learner and based in some social context (other learners, colleagues, instructors, clients, etc.).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36152</TotalTime>
  <Words>2488</Words>
  <Application>Microsoft Office PowerPoint</Application>
  <PresentationFormat>Custom</PresentationFormat>
  <Paragraphs>251</Paragraphs>
  <Slides>38</Slides>
  <Notes>6</Notes>
  <HiddenSlides>0</HiddenSlides>
  <MMClips>1</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Group 4 Energy Innovation</vt:lpstr>
      <vt:lpstr>Characteristics of engaging, effective instruction</vt:lpstr>
      <vt:lpstr>Characteristics of engaging, effective instruction</vt:lpstr>
      <vt:lpstr>Educational Theorists</vt:lpstr>
      <vt:lpstr>Behaviorism</vt:lpstr>
      <vt:lpstr>Behaviorism Cont.</vt:lpstr>
      <vt:lpstr>Educational Theorists</vt:lpstr>
      <vt:lpstr>Constructivism</vt:lpstr>
      <vt:lpstr>Constructivism Cont.</vt:lpstr>
      <vt:lpstr>Cognitivism</vt:lpstr>
      <vt:lpstr>Cognitivism Cont.</vt:lpstr>
      <vt:lpstr>Educational Psychologist</vt:lpstr>
      <vt:lpstr>Brain Research</vt:lpstr>
      <vt:lpstr>Learning Styles </vt:lpstr>
      <vt:lpstr>Multiple Intelligences</vt:lpstr>
      <vt:lpstr>4 MAT (ways to teach better)</vt:lpstr>
      <vt:lpstr>Bloom’s Taxonomy</vt:lpstr>
      <vt:lpstr>Motivation</vt:lpstr>
      <vt:lpstr>Developmental Trends</vt:lpstr>
      <vt:lpstr>Curriculum Specialist</vt:lpstr>
      <vt:lpstr>21st Century Skills</vt:lpstr>
      <vt:lpstr>National Educational Technology Standards (NETS)</vt:lpstr>
      <vt:lpstr>Academic Standards</vt:lpstr>
      <vt:lpstr>Teaching With The Standards</vt:lpstr>
      <vt:lpstr>Assessment</vt:lpstr>
      <vt:lpstr>Pedagogy Specialist The art, science, or profession of teaching.  The principles and methods of instruction, how one teaches.</vt:lpstr>
      <vt:lpstr>Methods of Instruction</vt:lpstr>
      <vt:lpstr>Role of Students and Teacher in the Classroom</vt:lpstr>
      <vt:lpstr>Empowering the Students</vt:lpstr>
      <vt:lpstr>Instructional Designer</vt:lpstr>
      <vt:lpstr>Teaching for Understanding</vt:lpstr>
      <vt:lpstr>Understanding by Design/Backward Design</vt:lpstr>
      <vt:lpstr>Developing Effective Goals and Objectives Levels</vt:lpstr>
      <vt:lpstr>Technology Integration</vt:lpstr>
      <vt:lpstr>Strategies of Learning</vt:lpstr>
      <vt:lpstr>Steps on How to Differentiate Instruction</vt:lpstr>
      <vt:lpstr>Energy Innovation Unit</vt:lpstr>
      <vt:lpstr>Energy Innovation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Shannon Donnelly</dc:creator>
  <cp:lastModifiedBy>Derrick R. Thomas</cp:lastModifiedBy>
  <cp:revision>185</cp:revision>
  <cp:lastPrinted>1601-01-01T00:00:00Z</cp:lastPrinted>
  <dcterms:created xsi:type="dcterms:W3CDTF">2010-03-24T02:04:01Z</dcterms:created>
  <dcterms:modified xsi:type="dcterms:W3CDTF">2010-04-02T01:27:27Z</dcterms:modified>
</cp:coreProperties>
</file>